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4" y="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700" y="2771582"/>
            <a:ext cx="10458450" cy="1028700"/>
          </a:xfrm>
          <a:custGeom>
            <a:avLst/>
            <a:gdLst/>
            <a:ahLst/>
            <a:cxnLst/>
            <a:rect l="l" t="t" r="r" b="b"/>
            <a:pathLst>
              <a:path w="10458450" h="1028700">
                <a:moveTo>
                  <a:pt x="1045845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0458450" y="0"/>
                </a:lnTo>
                <a:lnTo>
                  <a:pt x="10458450" y="1028700"/>
                </a:lnTo>
                <a:close/>
              </a:path>
            </a:pathLst>
          </a:custGeom>
          <a:solidFill>
            <a:srgbClr val="383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33460" y="2750319"/>
            <a:ext cx="10449560" cy="0"/>
          </a:xfrm>
          <a:custGeom>
            <a:avLst/>
            <a:gdLst/>
            <a:ahLst/>
            <a:cxnLst/>
            <a:rect l="l" t="t" r="r" b="b"/>
            <a:pathLst>
              <a:path w="10449560">
                <a:moveTo>
                  <a:pt x="0" y="0"/>
                </a:moveTo>
                <a:lnTo>
                  <a:pt x="10449063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33460" y="3807591"/>
            <a:ext cx="10449560" cy="0"/>
          </a:xfrm>
          <a:custGeom>
            <a:avLst/>
            <a:gdLst/>
            <a:ahLst/>
            <a:cxnLst/>
            <a:rect l="l" t="t" r="r" b="b"/>
            <a:pathLst>
              <a:path w="10449560">
                <a:moveTo>
                  <a:pt x="0" y="0"/>
                </a:moveTo>
                <a:lnTo>
                  <a:pt x="10449063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33461" y="8218444"/>
            <a:ext cx="10601960" cy="0"/>
          </a:xfrm>
          <a:custGeom>
            <a:avLst/>
            <a:gdLst/>
            <a:ahLst/>
            <a:cxnLst/>
            <a:rect l="l" t="t" r="r" b="b"/>
            <a:pathLst>
              <a:path w="10601960">
                <a:moveTo>
                  <a:pt x="0" y="0"/>
                </a:moveTo>
                <a:lnTo>
                  <a:pt x="10601480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700" y="2948247"/>
            <a:ext cx="16230600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82675" y="5204454"/>
            <a:ext cx="16122650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mo"/>
                <a:cs typeface="Arim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297124" y="3312688"/>
            <a:ext cx="7411084" cy="0"/>
          </a:xfrm>
          <a:custGeom>
            <a:avLst/>
            <a:gdLst/>
            <a:ahLst/>
            <a:cxnLst/>
            <a:rect l="l" t="t" r="r" b="b"/>
            <a:pathLst>
              <a:path w="7411084">
                <a:moveTo>
                  <a:pt x="0" y="0"/>
                </a:moveTo>
                <a:lnTo>
                  <a:pt x="7410474" y="0"/>
                </a:lnTo>
              </a:path>
            </a:pathLst>
          </a:custGeom>
          <a:ln w="9525">
            <a:solidFill>
              <a:srgbClr val="383B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19253" y="4727904"/>
            <a:ext cx="7411084" cy="0"/>
          </a:xfrm>
          <a:custGeom>
            <a:avLst/>
            <a:gdLst/>
            <a:ahLst/>
            <a:cxnLst/>
            <a:rect l="l" t="t" r="r" b="b"/>
            <a:pathLst>
              <a:path w="7411084">
                <a:moveTo>
                  <a:pt x="0" y="0"/>
                </a:moveTo>
                <a:lnTo>
                  <a:pt x="7410474" y="0"/>
                </a:lnTo>
              </a:path>
            </a:pathLst>
          </a:custGeom>
          <a:ln w="9525">
            <a:solidFill>
              <a:srgbClr val="383B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357780" y="4718364"/>
            <a:ext cx="7411084" cy="0"/>
          </a:xfrm>
          <a:custGeom>
            <a:avLst/>
            <a:gdLst/>
            <a:ahLst/>
            <a:cxnLst/>
            <a:rect l="l" t="t" r="r" b="b"/>
            <a:pathLst>
              <a:path w="7411084">
                <a:moveTo>
                  <a:pt x="0" y="0"/>
                </a:moveTo>
                <a:lnTo>
                  <a:pt x="7410474" y="0"/>
                </a:lnTo>
              </a:path>
            </a:pathLst>
          </a:custGeom>
          <a:ln w="9525">
            <a:solidFill>
              <a:srgbClr val="383B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19253" y="3322197"/>
            <a:ext cx="7411084" cy="0"/>
          </a:xfrm>
          <a:custGeom>
            <a:avLst/>
            <a:gdLst/>
            <a:ahLst/>
            <a:cxnLst/>
            <a:rect l="l" t="t" r="r" b="b"/>
            <a:pathLst>
              <a:path w="7411084">
                <a:moveTo>
                  <a:pt x="0" y="0"/>
                </a:moveTo>
                <a:lnTo>
                  <a:pt x="7410474" y="0"/>
                </a:lnTo>
              </a:path>
            </a:pathLst>
          </a:custGeom>
          <a:ln w="9525">
            <a:solidFill>
              <a:srgbClr val="383B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226538" y="4946239"/>
            <a:ext cx="5833690" cy="5163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929897" y="8162001"/>
            <a:ext cx="6214735" cy="720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6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546243" y="0"/>
            <a:ext cx="12741756" cy="5286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99703" y="1147353"/>
            <a:ext cx="11088592" cy="230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chemeClr val="bg1"/>
                </a:solidFill>
                <a:latin typeface="Arimo"/>
                <a:cs typeface="Arim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8870" y="4792574"/>
            <a:ext cx="7577455" cy="4842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mo"/>
                <a:cs typeface="Arim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33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56231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3455" y="2360187"/>
            <a:ext cx="11865610" cy="297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1610"/>
              </a:lnSpc>
              <a:spcBef>
                <a:spcPts val="100"/>
              </a:spcBef>
            </a:pPr>
            <a:r>
              <a:rPr sz="10100" b="1" spc="-500" dirty="0">
                <a:latin typeface="Verdana"/>
                <a:cs typeface="Verdana"/>
              </a:rPr>
              <a:t>Call </a:t>
            </a:r>
            <a:r>
              <a:rPr sz="10100" b="1" spc="-630" dirty="0">
                <a:latin typeface="Verdana"/>
                <a:cs typeface="Verdana"/>
              </a:rPr>
              <a:t>Option</a:t>
            </a:r>
            <a:r>
              <a:rPr sz="10100" b="1" spc="-1370" dirty="0">
                <a:latin typeface="Verdana"/>
                <a:cs typeface="Verdana"/>
              </a:rPr>
              <a:t> </a:t>
            </a:r>
            <a:r>
              <a:rPr sz="10100" b="1" spc="-645" dirty="0">
                <a:latin typeface="Verdana"/>
                <a:cs typeface="Verdana"/>
              </a:rPr>
              <a:t>Pricing</a:t>
            </a:r>
            <a:endParaRPr sz="10100">
              <a:latin typeface="Verdana"/>
              <a:cs typeface="Verdana"/>
            </a:endParaRPr>
          </a:p>
          <a:p>
            <a:pPr marR="316865" algn="ctr">
              <a:lnSpc>
                <a:spcPts val="11610"/>
              </a:lnSpc>
            </a:pPr>
            <a:r>
              <a:rPr sz="10100" b="1" spc="-520" dirty="0">
                <a:latin typeface="Verdana"/>
                <a:cs typeface="Verdana"/>
              </a:rPr>
              <a:t>Model</a:t>
            </a:r>
            <a:endParaRPr sz="101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6068" y="6951093"/>
            <a:ext cx="7467600" cy="229806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500">
              <a:latin typeface="Times New Roman"/>
              <a:cs typeface="Times New Roman"/>
            </a:endParaRPr>
          </a:p>
          <a:p>
            <a:pPr marR="422275" algn="ctr">
              <a:lnSpc>
                <a:spcPct val="100000"/>
              </a:lnSpc>
              <a:spcBef>
                <a:spcPts val="5"/>
              </a:spcBef>
            </a:pPr>
            <a:r>
              <a:rPr sz="5400" spc="180" dirty="0">
                <a:solidFill>
                  <a:srgbClr val="FFFFFF"/>
                </a:solidFill>
                <a:latin typeface="Arial"/>
                <a:cs typeface="Arial"/>
              </a:rPr>
              <a:t>Team </a:t>
            </a:r>
            <a:r>
              <a:rPr sz="5400" spc="68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54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11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5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44400" y="6862117"/>
            <a:ext cx="4329430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300"/>
              </a:lnSpc>
              <a:spcBef>
                <a:spcPts val="100"/>
              </a:spcBef>
            </a:pPr>
            <a:r>
              <a:rPr sz="3800" spc="95" dirty="0">
                <a:solidFill>
                  <a:srgbClr val="FFFFFF"/>
                </a:solidFill>
                <a:latin typeface="Arial"/>
                <a:cs typeface="Arial"/>
              </a:rPr>
              <a:t>Khushi </a:t>
            </a:r>
            <a:r>
              <a:rPr sz="3800" spc="120" dirty="0">
                <a:solidFill>
                  <a:srgbClr val="FFFFFF"/>
                </a:solidFill>
                <a:latin typeface="Arial"/>
                <a:cs typeface="Arial"/>
              </a:rPr>
              <a:t>Singhvi  </a:t>
            </a:r>
            <a:r>
              <a:rPr sz="3800" spc="105" dirty="0">
                <a:solidFill>
                  <a:srgbClr val="FFFFFF"/>
                </a:solidFill>
                <a:latin typeface="Arial"/>
                <a:cs typeface="Arial"/>
              </a:rPr>
              <a:t>Divyangna</a:t>
            </a:r>
            <a:r>
              <a:rPr sz="38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105" dirty="0">
                <a:solidFill>
                  <a:srgbClr val="FFFFFF"/>
                </a:solidFill>
                <a:latin typeface="Arial"/>
                <a:cs typeface="Arial"/>
              </a:rPr>
              <a:t>Sharma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80831" y="6941568"/>
            <a:ext cx="14726285" cy="2317115"/>
            <a:chOff x="1880831" y="6941568"/>
            <a:chExt cx="14726285" cy="2317115"/>
          </a:xfrm>
        </p:grpSpPr>
        <p:sp>
          <p:nvSpPr>
            <p:cNvPr id="7" name="object 7"/>
            <p:cNvSpPr/>
            <p:nvPr/>
          </p:nvSpPr>
          <p:spPr>
            <a:xfrm>
              <a:off x="1880831" y="6946331"/>
              <a:ext cx="14726285" cy="0"/>
            </a:xfrm>
            <a:custGeom>
              <a:avLst/>
              <a:gdLst/>
              <a:ahLst/>
              <a:cxnLst/>
              <a:rect l="l" t="t" r="r" b="b"/>
              <a:pathLst>
                <a:path w="14726285">
                  <a:moveTo>
                    <a:pt x="0" y="0"/>
                  </a:moveTo>
                  <a:lnTo>
                    <a:pt x="14725685" y="0"/>
                  </a:lnTo>
                </a:path>
              </a:pathLst>
            </a:custGeom>
            <a:ln w="9525">
              <a:solidFill>
                <a:srgbClr val="75B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80831" y="9253545"/>
              <a:ext cx="14726285" cy="0"/>
            </a:xfrm>
            <a:custGeom>
              <a:avLst/>
              <a:gdLst/>
              <a:ahLst/>
              <a:cxnLst/>
              <a:rect l="l" t="t" r="r" b="b"/>
              <a:pathLst>
                <a:path w="14726285">
                  <a:moveTo>
                    <a:pt x="0" y="0"/>
                  </a:moveTo>
                  <a:lnTo>
                    <a:pt x="14725685" y="0"/>
                  </a:lnTo>
                </a:path>
              </a:pathLst>
            </a:custGeom>
            <a:ln w="9525">
              <a:solidFill>
                <a:srgbClr val="75B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6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53337" y="5584514"/>
            <a:ext cx="7411084" cy="0"/>
          </a:xfrm>
          <a:custGeom>
            <a:avLst/>
            <a:gdLst/>
            <a:ahLst/>
            <a:cxnLst/>
            <a:rect l="l" t="t" r="r" b="b"/>
            <a:pathLst>
              <a:path w="7411084">
                <a:moveTo>
                  <a:pt x="0" y="0"/>
                </a:moveTo>
                <a:lnTo>
                  <a:pt x="7410474" y="0"/>
                </a:lnTo>
              </a:path>
            </a:pathLst>
          </a:custGeom>
          <a:ln w="9525">
            <a:solidFill>
              <a:srgbClr val="383B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3337" y="9253545"/>
            <a:ext cx="7411084" cy="0"/>
          </a:xfrm>
          <a:custGeom>
            <a:avLst/>
            <a:gdLst/>
            <a:ahLst/>
            <a:cxnLst/>
            <a:rect l="l" t="t" r="r" b="b"/>
            <a:pathLst>
              <a:path w="7411084">
                <a:moveTo>
                  <a:pt x="0" y="0"/>
                </a:moveTo>
                <a:lnTo>
                  <a:pt x="7410474" y="0"/>
                </a:lnTo>
              </a:path>
            </a:pathLst>
          </a:custGeom>
          <a:ln w="9525">
            <a:solidFill>
              <a:srgbClr val="383B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48577" y="6331984"/>
            <a:ext cx="2496185" cy="2007870"/>
            <a:chOff x="1948577" y="6331984"/>
            <a:chExt cx="2496185" cy="2007870"/>
          </a:xfrm>
        </p:grpSpPr>
        <p:sp>
          <p:nvSpPr>
            <p:cNvPr id="6" name="object 6"/>
            <p:cNvSpPr/>
            <p:nvPr/>
          </p:nvSpPr>
          <p:spPr>
            <a:xfrm>
              <a:off x="1948577" y="6503669"/>
              <a:ext cx="1800224" cy="1724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99739" y="6358989"/>
              <a:ext cx="1005840" cy="715010"/>
            </a:xfrm>
            <a:custGeom>
              <a:avLst/>
              <a:gdLst/>
              <a:ahLst/>
              <a:cxnLst/>
              <a:rect l="l" t="t" r="r" b="b"/>
              <a:pathLst>
                <a:path w="1005839" h="715009">
                  <a:moveTo>
                    <a:pt x="0" y="714595"/>
                  </a:moveTo>
                  <a:lnTo>
                    <a:pt x="1005607" y="0"/>
                  </a:lnTo>
                </a:path>
              </a:pathLst>
            </a:custGeom>
            <a:ln w="47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86576" y="6355742"/>
              <a:ext cx="119380" cy="116839"/>
            </a:xfrm>
            <a:custGeom>
              <a:avLst/>
              <a:gdLst/>
              <a:ahLst/>
              <a:cxnLst/>
              <a:rect l="l" t="t" r="r" b="b"/>
              <a:pathLst>
                <a:path w="119379" h="116839">
                  <a:moveTo>
                    <a:pt x="0" y="0"/>
                  </a:moveTo>
                  <a:lnTo>
                    <a:pt x="118766" y="3240"/>
                  </a:lnTo>
                  <a:lnTo>
                    <a:pt x="82760" y="116464"/>
                  </a:lnTo>
                </a:path>
              </a:pathLst>
            </a:custGeom>
            <a:ln w="47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09980" y="7811139"/>
              <a:ext cx="1010919" cy="481330"/>
            </a:xfrm>
            <a:custGeom>
              <a:avLst/>
              <a:gdLst/>
              <a:ahLst/>
              <a:cxnLst/>
              <a:rect l="l" t="t" r="r" b="b"/>
              <a:pathLst>
                <a:path w="1010920" h="481329">
                  <a:moveTo>
                    <a:pt x="0" y="0"/>
                  </a:moveTo>
                  <a:lnTo>
                    <a:pt x="1010572" y="480946"/>
                  </a:lnTo>
                </a:path>
              </a:pathLst>
            </a:custGeom>
            <a:ln w="476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03788" y="8186608"/>
              <a:ext cx="116839" cy="129539"/>
            </a:xfrm>
            <a:custGeom>
              <a:avLst/>
              <a:gdLst/>
              <a:ahLst/>
              <a:cxnLst/>
              <a:rect l="l" t="t" r="r" b="b"/>
              <a:pathLst>
                <a:path w="116839" h="129540">
                  <a:moveTo>
                    <a:pt x="61397" y="0"/>
                  </a:moveTo>
                  <a:lnTo>
                    <a:pt x="116784" y="105474"/>
                  </a:lnTo>
                  <a:lnTo>
                    <a:pt x="0" y="129009"/>
                  </a:lnTo>
                </a:path>
              </a:pathLst>
            </a:custGeom>
            <a:ln w="47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578303" y="576867"/>
            <a:ext cx="695324" cy="695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35877" y="4610163"/>
            <a:ext cx="7794625" cy="188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" dirty="0">
                <a:latin typeface="Arimo"/>
                <a:cs typeface="Arimo"/>
              </a:rPr>
              <a:t>Stock trading at 100 rupees at time</a:t>
            </a:r>
            <a:r>
              <a:rPr sz="3500" spc="-65" dirty="0">
                <a:latin typeface="Arimo"/>
                <a:cs typeface="Arimo"/>
              </a:rPr>
              <a:t> </a:t>
            </a:r>
            <a:r>
              <a:rPr sz="3500" spc="-5" dirty="0">
                <a:latin typeface="Arimo"/>
                <a:cs typeface="Arimo"/>
              </a:rPr>
              <a:t>t=to</a:t>
            </a:r>
            <a:endParaRPr sz="35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500">
              <a:latin typeface="Arimo"/>
              <a:cs typeface="Arimo"/>
            </a:endParaRPr>
          </a:p>
          <a:p>
            <a:pPr marR="162560" algn="ctr">
              <a:lnSpc>
                <a:spcPct val="100000"/>
              </a:lnSpc>
            </a:pPr>
            <a:r>
              <a:rPr sz="3400" b="1" spc="-5" dirty="0">
                <a:latin typeface="Arimo"/>
                <a:cs typeface="Arimo"/>
              </a:rPr>
              <a:t>+1, </a:t>
            </a:r>
            <a:r>
              <a:rPr sz="3400" b="1" dirty="0">
                <a:latin typeface="Arimo"/>
                <a:cs typeface="Arimo"/>
              </a:rPr>
              <a:t>P =</a:t>
            </a:r>
            <a:r>
              <a:rPr sz="3400" b="1" spc="-20" dirty="0">
                <a:latin typeface="Arimo"/>
                <a:cs typeface="Arimo"/>
              </a:rPr>
              <a:t> </a:t>
            </a:r>
            <a:r>
              <a:rPr sz="3400" b="1" spc="-5" dirty="0">
                <a:latin typeface="Arimo"/>
                <a:cs typeface="Arimo"/>
              </a:rPr>
              <a:t>0.5</a:t>
            </a:r>
            <a:endParaRPr sz="3400">
              <a:latin typeface="Arimo"/>
              <a:cs typeface="Arim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1757" y="7930841"/>
            <a:ext cx="20777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latin typeface="Arimo"/>
                <a:cs typeface="Arimo"/>
              </a:rPr>
              <a:t>-1, </a:t>
            </a:r>
            <a:r>
              <a:rPr sz="3400" b="1" dirty="0">
                <a:latin typeface="Arimo"/>
                <a:cs typeface="Arimo"/>
              </a:rPr>
              <a:t>Q =</a:t>
            </a:r>
            <a:r>
              <a:rPr sz="3400" b="1" spc="-90" dirty="0">
                <a:latin typeface="Arimo"/>
                <a:cs typeface="Arimo"/>
              </a:rPr>
              <a:t> </a:t>
            </a:r>
            <a:r>
              <a:rPr sz="3400" b="1" spc="-5" dirty="0">
                <a:latin typeface="Arimo"/>
                <a:cs typeface="Arimo"/>
              </a:rPr>
              <a:t>0.5</a:t>
            </a:r>
            <a:endParaRPr sz="3400">
              <a:latin typeface="Arimo"/>
              <a:cs typeface="Arim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731830" y="5197052"/>
            <a:ext cx="4524359" cy="4543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887701" y="9208192"/>
            <a:ext cx="2216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mo"/>
                <a:cs typeface="Arimo"/>
              </a:rPr>
              <a:t>XYZ</a:t>
            </a:r>
            <a:r>
              <a:rPr sz="3200" b="1" spc="-85" dirty="0">
                <a:latin typeface="Arimo"/>
                <a:cs typeface="Arimo"/>
              </a:rPr>
              <a:t> </a:t>
            </a:r>
            <a:r>
              <a:rPr sz="3200" b="1" spc="-5" dirty="0">
                <a:latin typeface="Arimo"/>
                <a:cs typeface="Arimo"/>
              </a:rPr>
              <a:t>capital</a:t>
            </a:r>
            <a:endParaRPr sz="3200">
              <a:latin typeface="Arimo"/>
              <a:cs typeface="Arim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543766" y="864616"/>
            <a:ext cx="720090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b="1" spc="-5" dirty="0">
                <a:solidFill>
                  <a:srgbClr val="000000"/>
                </a:solidFill>
                <a:latin typeface="Arimo"/>
                <a:cs typeface="Arimo"/>
              </a:rPr>
              <a:t>Problem</a:t>
            </a:r>
            <a:r>
              <a:rPr sz="6200" b="1" spc="-90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6200" b="1" spc="-5" dirty="0">
                <a:solidFill>
                  <a:srgbClr val="000000"/>
                </a:solidFill>
                <a:latin typeface="Arimo"/>
                <a:cs typeface="Arimo"/>
              </a:rPr>
              <a:t>Statement</a:t>
            </a:r>
            <a:endParaRPr sz="62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1570" y="3374867"/>
            <a:ext cx="1038225" cy="1038225"/>
          </a:xfrm>
          <a:custGeom>
            <a:avLst/>
            <a:gdLst/>
            <a:ahLst/>
            <a:cxnLst/>
            <a:rect l="l" t="t" r="r" b="b"/>
            <a:pathLst>
              <a:path w="1038225" h="1038225">
                <a:moveTo>
                  <a:pt x="519112" y="1038225"/>
                </a:moveTo>
                <a:lnTo>
                  <a:pt x="471848" y="1036090"/>
                </a:lnTo>
                <a:lnTo>
                  <a:pt x="425776" y="1029812"/>
                </a:lnTo>
                <a:lnTo>
                  <a:pt x="381078" y="1019577"/>
                </a:lnTo>
                <a:lnTo>
                  <a:pt x="337938" y="1005574"/>
                </a:lnTo>
                <a:lnTo>
                  <a:pt x="296539" y="987991"/>
                </a:lnTo>
                <a:lnTo>
                  <a:pt x="257064" y="967016"/>
                </a:lnTo>
                <a:lnTo>
                  <a:pt x="219695" y="942836"/>
                </a:lnTo>
                <a:lnTo>
                  <a:pt x="184615" y="915640"/>
                </a:lnTo>
                <a:lnTo>
                  <a:pt x="152008" y="885615"/>
                </a:lnTo>
                <a:lnTo>
                  <a:pt x="122057" y="852950"/>
                </a:lnTo>
                <a:lnTo>
                  <a:pt x="94944" y="817832"/>
                </a:lnTo>
                <a:lnTo>
                  <a:pt x="70852" y="780449"/>
                </a:lnTo>
                <a:lnTo>
                  <a:pt x="49965" y="740989"/>
                </a:lnTo>
                <a:lnTo>
                  <a:pt x="32465" y="699640"/>
                </a:lnTo>
                <a:lnTo>
                  <a:pt x="18536" y="656590"/>
                </a:lnTo>
                <a:lnTo>
                  <a:pt x="8360" y="612027"/>
                </a:lnTo>
                <a:lnTo>
                  <a:pt x="2116" y="566046"/>
                </a:lnTo>
                <a:lnTo>
                  <a:pt x="0" y="519112"/>
                </a:lnTo>
                <a:lnTo>
                  <a:pt x="2116" y="472178"/>
                </a:lnTo>
                <a:lnTo>
                  <a:pt x="8360" y="426198"/>
                </a:lnTo>
                <a:lnTo>
                  <a:pt x="18536" y="381635"/>
                </a:lnTo>
                <a:lnTo>
                  <a:pt x="32465" y="338584"/>
                </a:lnTo>
                <a:lnTo>
                  <a:pt x="49965" y="297236"/>
                </a:lnTo>
                <a:lnTo>
                  <a:pt x="70852" y="257776"/>
                </a:lnTo>
                <a:lnTo>
                  <a:pt x="94944" y="220393"/>
                </a:lnTo>
                <a:lnTo>
                  <a:pt x="122057" y="185274"/>
                </a:lnTo>
                <a:lnTo>
                  <a:pt x="152008" y="152609"/>
                </a:lnTo>
                <a:lnTo>
                  <a:pt x="184615" y="122584"/>
                </a:lnTo>
                <a:lnTo>
                  <a:pt x="219695" y="95388"/>
                </a:lnTo>
                <a:lnTo>
                  <a:pt x="257064" y="71208"/>
                </a:lnTo>
                <a:lnTo>
                  <a:pt x="296539" y="50233"/>
                </a:lnTo>
                <a:lnTo>
                  <a:pt x="337938" y="32650"/>
                </a:lnTo>
                <a:lnTo>
                  <a:pt x="381078" y="18647"/>
                </a:lnTo>
                <a:lnTo>
                  <a:pt x="425776" y="8413"/>
                </a:lnTo>
                <a:lnTo>
                  <a:pt x="471848" y="2134"/>
                </a:lnTo>
                <a:lnTo>
                  <a:pt x="519112" y="0"/>
                </a:lnTo>
                <a:lnTo>
                  <a:pt x="566480" y="2134"/>
                </a:lnTo>
                <a:lnTo>
                  <a:pt x="612448" y="8360"/>
                </a:lnTo>
                <a:lnTo>
                  <a:pt x="657146" y="18536"/>
                </a:lnTo>
                <a:lnTo>
                  <a:pt x="698979" y="32043"/>
                </a:lnTo>
                <a:lnTo>
                  <a:pt x="519112" y="32043"/>
                </a:lnTo>
                <a:lnTo>
                  <a:pt x="472178" y="34272"/>
                </a:lnTo>
                <a:lnTo>
                  <a:pt x="426511" y="40820"/>
                </a:lnTo>
                <a:lnTo>
                  <a:pt x="382316" y="51485"/>
                </a:lnTo>
                <a:lnTo>
                  <a:pt x="339796" y="66064"/>
                </a:lnTo>
                <a:lnTo>
                  <a:pt x="299155" y="84352"/>
                </a:lnTo>
                <a:lnTo>
                  <a:pt x="260595" y="106147"/>
                </a:lnTo>
                <a:lnTo>
                  <a:pt x="224320" y="131245"/>
                </a:lnTo>
                <a:lnTo>
                  <a:pt x="190535" y="159442"/>
                </a:lnTo>
                <a:lnTo>
                  <a:pt x="159442" y="190535"/>
                </a:lnTo>
                <a:lnTo>
                  <a:pt x="131245" y="224320"/>
                </a:lnTo>
                <a:lnTo>
                  <a:pt x="106147" y="260595"/>
                </a:lnTo>
                <a:lnTo>
                  <a:pt x="84352" y="299155"/>
                </a:lnTo>
                <a:lnTo>
                  <a:pt x="66064" y="339796"/>
                </a:lnTo>
                <a:lnTo>
                  <a:pt x="51485" y="382316"/>
                </a:lnTo>
                <a:lnTo>
                  <a:pt x="40820" y="426511"/>
                </a:lnTo>
                <a:lnTo>
                  <a:pt x="34272" y="472178"/>
                </a:lnTo>
                <a:lnTo>
                  <a:pt x="32043" y="519112"/>
                </a:lnTo>
                <a:lnTo>
                  <a:pt x="34272" y="566046"/>
                </a:lnTo>
                <a:lnTo>
                  <a:pt x="40820" y="611713"/>
                </a:lnTo>
                <a:lnTo>
                  <a:pt x="51485" y="655908"/>
                </a:lnTo>
                <a:lnTo>
                  <a:pt x="66064" y="698428"/>
                </a:lnTo>
                <a:lnTo>
                  <a:pt x="84352" y="739070"/>
                </a:lnTo>
                <a:lnTo>
                  <a:pt x="106147" y="777629"/>
                </a:lnTo>
                <a:lnTo>
                  <a:pt x="131245" y="813904"/>
                </a:lnTo>
                <a:lnTo>
                  <a:pt x="159442" y="847689"/>
                </a:lnTo>
                <a:lnTo>
                  <a:pt x="190535" y="878782"/>
                </a:lnTo>
                <a:lnTo>
                  <a:pt x="224320" y="906979"/>
                </a:lnTo>
                <a:lnTo>
                  <a:pt x="260595" y="932077"/>
                </a:lnTo>
                <a:lnTo>
                  <a:pt x="299155" y="953872"/>
                </a:lnTo>
                <a:lnTo>
                  <a:pt x="339796" y="972161"/>
                </a:lnTo>
                <a:lnTo>
                  <a:pt x="382316" y="986739"/>
                </a:lnTo>
                <a:lnTo>
                  <a:pt x="426511" y="997404"/>
                </a:lnTo>
                <a:lnTo>
                  <a:pt x="472178" y="1003953"/>
                </a:lnTo>
                <a:lnTo>
                  <a:pt x="519112" y="1006181"/>
                </a:lnTo>
                <a:lnTo>
                  <a:pt x="698336" y="1006181"/>
                </a:lnTo>
                <a:lnTo>
                  <a:pt x="656590" y="1019688"/>
                </a:lnTo>
                <a:lnTo>
                  <a:pt x="612027" y="1029864"/>
                </a:lnTo>
                <a:lnTo>
                  <a:pt x="566138" y="1036104"/>
                </a:lnTo>
                <a:lnTo>
                  <a:pt x="519112" y="1038225"/>
                </a:lnTo>
                <a:close/>
              </a:path>
              <a:path w="1038225" h="1038225">
                <a:moveTo>
                  <a:pt x="698336" y="1006181"/>
                </a:moveTo>
                <a:lnTo>
                  <a:pt x="519112" y="1006181"/>
                </a:lnTo>
                <a:lnTo>
                  <a:pt x="566046" y="1003953"/>
                </a:lnTo>
                <a:lnTo>
                  <a:pt x="611713" y="997404"/>
                </a:lnTo>
                <a:lnTo>
                  <a:pt x="655908" y="986739"/>
                </a:lnTo>
                <a:lnTo>
                  <a:pt x="698428" y="972161"/>
                </a:lnTo>
                <a:lnTo>
                  <a:pt x="739070" y="953872"/>
                </a:lnTo>
                <a:lnTo>
                  <a:pt x="777629" y="932077"/>
                </a:lnTo>
                <a:lnTo>
                  <a:pt x="813904" y="906979"/>
                </a:lnTo>
                <a:lnTo>
                  <a:pt x="847689" y="878782"/>
                </a:lnTo>
                <a:lnTo>
                  <a:pt x="878782" y="847689"/>
                </a:lnTo>
                <a:lnTo>
                  <a:pt x="906979" y="813904"/>
                </a:lnTo>
                <a:lnTo>
                  <a:pt x="932077" y="777629"/>
                </a:lnTo>
                <a:lnTo>
                  <a:pt x="953872" y="739070"/>
                </a:lnTo>
                <a:lnTo>
                  <a:pt x="972161" y="698428"/>
                </a:lnTo>
                <a:lnTo>
                  <a:pt x="986739" y="655908"/>
                </a:lnTo>
                <a:lnTo>
                  <a:pt x="997404" y="611713"/>
                </a:lnTo>
                <a:lnTo>
                  <a:pt x="1003953" y="566046"/>
                </a:lnTo>
                <a:lnTo>
                  <a:pt x="1006181" y="519112"/>
                </a:lnTo>
                <a:lnTo>
                  <a:pt x="1003937" y="472178"/>
                </a:lnTo>
                <a:lnTo>
                  <a:pt x="997346" y="426511"/>
                </a:lnTo>
                <a:lnTo>
                  <a:pt x="986616" y="382316"/>
                </a:lnTo>
                <a:lnTo>
                  <a:pt x="971957" y="339796"/>
                </a:lnTo>
                <a:lnTo>
                  <a:pt x="953579" y="299155"/>
                </a:lnTo>
                <a:lnTo>
                  <a:pt x="931690" y="260595"/>
                </a:lnTo>
                <a:lnTo>
                  <a:pt x="906500" y="224320"/>
                </a:lnTo>
                <a:lnTo>
                  <a:pt x="878219" y="190535"/>
                </a:lnTo>
                <a:lnTo>
                  <a:pt x="847055" y="159442"/>
                </a:lnTo>
                <a:lnTo>
                  <a:pt x="813219" y="131245"/>
                </a:lnTo>
                <a:lnTo>
                  <a:pt x="776919" y="106147"/>
                </a:lnTo>
                <a:lnTo>
                  <a:pt x="738365" y="84352"/>
                </a:lnTo>
                <a:lnTo>
                  <a:pt x="697767" y="66064"/>
                </a:lnTo>
                <a:lnTo>
                  <a:pt x="655333" y="51485"/>
                </a:lnTo>
                <a:lnTo>
                  <a:pt x="611273" y="40820"/>
                </a:lnTo>
                <a:lnTo>
                  <a:pt x="565796" y="34272"/>
                </a:lnTo>
                <a:lnTo>
                  <a:pt x="519112" y="32043"/>
                </a:lnTo>
                <a:lnTo>
                  <a:pt x="698979" y="32043"/>
                </a:lnTo>
                <a:lnTo>
                  <a:pt x="741685" y="49965"/>
                </a:lnTo>
                <a:lnTo>
                  <a:pt x="781161" y="70852"/>
                </a:lnTo>
                <a:lnTo>
                  <a:pt x="818530" y="94944"/>
                </a:lnTo>
                <a:lnTo>
                  <a:pt x="853609" y="122057"/>
                </a:lnTo>
                <a:lnTo>
                  <a:pt x="886216" y="152008"/>
                </a:lnTo>
                <a:lnTo>
                  <a:pt x="916167" y="184615"/>
                </a:lnTo>
                <a:lnTo>
                  <a:pt x="943280" y="219695"/>
                </a:lnTo>
                <a:lnTo>
                  <a:pt x="967372" y="257064"/>
                </a:lnTo>
                <a:lnTo>
                  <a:pt x="988259" y="296539"/>
                </a:lnTo>
                <a:lnTo>
                  <a:pt x="1005759" y="337938"/>
                </a:lnTo>
                <a:lnTo>
                  <a:pt x="1019688" y="381078"/>
                </a:lnTo>
                <a:lnTo>
                  <a:pt x="1029864" y="425776"/>
                </a:lnTo>
                <a:lnTo>
                  <a:pt x="1036104" y="471848"/>
                </a:lnTo>
                <a:lnTo>
                  <a:pt x="1038225" y="519112"/>
                </a:lnTo>
                <a:lnTo>
                  <a:pt x="1036090" y="566376"/>
                </a:lnTo>
                <a:lnTo>
                  <a:pt x="1029812" y="612448"/>
                </a:lnTo>
                <a:lnTo>
                  <a:pt x="1019577" y="657146"/>
                </a:lnTo>
                <a:lnTo>
                  <a:pt x="1005574" y="700286"/>
                </a:lnTo>
                <a:lnTo>
                  <a:pt x="987991" y="741685"/>
                </a:lnTo>
                <a:lnTo>
                  <a:pt x="967016" y="781161"/>
                </a:lnTo>
                <a:lnTo>
                  <a:pt x="942836" y="818530"/>
                </a:lnTo>
                <a:lnTo>
                  <a:pt x="915640" y="853609"/>
                </a:lnTo>
                <a:lnTo>
                  <a:pt x="885615" y="886216"/>
                </a:lnTo>
                <a:lnTo>
                  <a:pt x="852950" y="916167"/>
                </a:lnTo>
                <a:lnTo>
                  <a:pt x="817832" y="943280"/>
                </a:lnTo>
                <a:lnTo>
                  <a:pt x="780449" y="967372"/>
                </a:lnTo>
                <a:lnTo>
                  <a:pt x="740989" y="988259"/>
                </a:lnTo>
                <a:lnTo>
                  <a:pt x="699640" y="1005759"/>
                </a:lnTo>
                <a:lnTo>
                  <a:pt x="698336" y="1006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1397" y="500124"/>
            <a:ext cx="584581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Expected</a:t>
            </a:r>
            <a:r>
              <a:rPr sz="6200" b="1" spc="-90" dirty="0">
                <a:solidFill>
                  <a:srgbClr val="383BE3"/>
                </a:solidFill>
                <a:latin typeface="Arimo"/>
                <a:cs typeface="Arimo"/>
              </a:rPr>
              <a:t> </a:t>
            </a: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Value</a:t>
            </a:r>
            <a:endParaRPr sz="62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2024" y="3692825"/>
            <a:ext cx="5556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latin typeface="Arimo"/>
                <a:cs typeface="Arimo"/>
              </a:rPr>
              <a:t>10</a:t>
            </a:r>
            <a:r>
              <a:rPr sz="2500" dirty="0">
                <a:latin typeface="Arimo"/>
                <a:cs typeface="Arimo"/>
              </a:rPr>
              <a:t>0</a:t>
            </a:r>
            <a:endParaRPr sz="2500">
              <a:latin typeface="Arimo"/>
              <a:cs typeface="Arim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18793" y="2649047"/>
            <a:ext cx="3636645" cy="2870835"/>
            <a:chOff x="2218793" y="2649047"/>
            <a:chExt cx="3636645" cy="2870835"/>
          </a:xfrm>
        </p:grpSpPr>
        <p:sp>
          <p:nvSpPr>
            <p:cNvPr id="6" name="object 6"/>
            <p:cNvSpPr/>
            <p:nvPr/>
          </p:nvSpPr>
          <p:spPr>
            <a:xfrm>
              <a:off x="2242608" y="3161899"/>
              <a:ext cx="2487295" cy="734060"/>
            </a:xfrm>
            <a:custGeom>
              <a:avLst/>
              <a:gdLst/>
              <a:ahLst/>
              <a:cxnLst/>
              <a:rect l="l" t="t" r="r" b="b"/>
              <a:pathLst>
                <a:path w="2487295" h="734060">
                  <a:moveTo>
                    <a:pt x="0" y="733474"/>
                  </a:moveTo>
                  <a:lnTo>
                    <a:pt x="2487300" y="0"/>
                  </a:lnTo>
                </a:path>
              </a:pathLst>
            </a:custGeom>
            <a:ln w="476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97293" y="3066188"/>
              <a:ext cx="159232" cy="1846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54701" y="264904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49" y="952499"/>
                  </a:moveTo>
                  <a:lnTo>
                    <a:pt x="427541" y="950025"/>
                  </a:lnTo>
                  <a:lnTo>
                    <a:pt x="380243" y="942767"/>
                  </a:lnTo>
                  <a:lnTo>
                    <a:pt x="334595" y="930970"/>
                  </a:lnTo>
                  <a:lnTo>
                    <a:pt x="290834" y="914879"/>
                  </a:lnTo>
                  <a:lnTo>
                    <a:pt x="249202" y="894740"/>
                  </a:lnTo>
                  <a:lnTo>
                    <a:pt x="209935" y="870799"/>
                  </a:lnTo>
                  <a:lnTo>
                    <a:pt x="173274" y="843301"/>
                  </a:lnTo>
                  <a:lnTo>
                    <a:pt x="139457" y="812491"/>
                  </a:lnTo>
                  <a:lnTo>
                    <a:pt x="108723" y="778615"/>
                  </a:lnTo>
                  <a:lnTo>
                    <a:pt x="81312" y="741918"/>
                  </a:lnTo>
                  <a:lnTo>
                    <a:pt x="57463" y="702646"/>
                  </a:lnTo>
                  <a:lnTo>
                    <a:pt x="37413" y="661044"/>
                  </a:lnTo>
                  <a:lnTo>
                    <a:pt x="21403" y="617358"/>
                  </a:lnTo>
                  <a:lnTo>
                    <a:pt x="9672" y="571834"/>
                  </a:lnTo>
                  <a:lnTo>
                    <a:pt x="2457" y="524715"/>
                  </a:lnTo>
                  <a:lnTo>
                    <a:pt x="0" y="476249"/>
                  </a:lnTo>
                  <a:lnTo>
                    <a:pt x="2457" y="427783"/>
                  </a:lnTo>
                  <a:lnTo>
                    <a:pt x="9672" y="380665"/>
                  </a:lnTo>
                  <a:lnTo>
                    <a:pt x="21403" y="335140"/>
                  </a:lnTo>
                  <a:lnTo>
                    <a:pt x="37413" y="291455"/>
                  </a:lnTo>
                  <a:lnTo>
                    <a:pt x="57463" y="249853"/>
                  </a:lnTo>
                  <a:lnTo>
                    <a:pt x="81312" y="210581"/>
                  </a:lnTo>
                  <a:lnTo>
                    <a:pt x="108723" y="173884"/>
                  </a:lnTo>
                  <a:lnTo>
                    <a:pt x="139457" y="140008"/>
                  </a:lnTo>
                  <a:lnTo>
                    <a:pt x="173274" y="109198"/>
                  </a:lnTo>
                  <a:lnTo>
                    <a:pt x="209935" y="81700"/>
                  </a:lnTo>
                  <a:lnTo>
                    <a:pt x="249202" y="57759"/>
                  </a:lnTo>
                  <a:lnTo>
                    <a:pt x="290834" y="37620"/>
                  </a:lnTo>
                  <a:lnTo>
                    <a:pt x="334595" y="21529"/>
                  </a:lnTo>
                  <a:lnTo>
                    <a:pt x="380243" y="9732"/>
                  </a:lnTo>
                  <a:lnTo>
                    <a:pt x="427541" y="2474"/>
                  </a:lnTo>
                  <a:lnTo>
                    <a:pt x="476249" y="0"/>
                  </a:lnTo>
                  <a:lnTo>
                    <a:pt x="525064" y="2474"/>
                  </a:lnTo>
                  <a:lnTo>
                    <a:pt x="572256" y="9672"/>
                  </a:lnTo>
                  <a:lnTo>
                    <a:pt x="617904" y="21403"/>
                  </a:lnTo>
                  <a:lnTo>
                    <a:pt x="639755" y="29398"/>
                  </a:lnTo>
                  <a:lnTo>
                    <a:pt x="476249" y="29398"/>
                  </a:lnTo>
                  <a:lnTo>
                    <a:pt x="427533" y="32018"/>
                  </a:lnTo>
                  <a:lnTo>
                    <a:pt x="380343" y="39697"/>
                  </a:lnTo>
                  <a:lnTo>
                    <a:pt x="334950" y="52164"/>
                  </a:lnTo>
                  <a:lnTo>
                    <a:pt x="291627" y="69146"/>
                  </a:lnTo>
                  <a:lnTo>
                    <a:pt x="250646" y="90372"/>
                  </a:lnTo>
                  <a:lnTo>
                    <a:pt x="212278" y="115569"/>
                  </a:lnTo>
                  <a:lnTo>
                    <a:pt x="176794" y="144468"/>
                  </a:lnTo>
                  <a:lnTo>
                    <a:pt x="144468" y="176794"/>
                  </a:lnTo>
                  <a:lnTo>
                    <a:pt x="115569" y="212278"/>
                  </a:lnTo>
                  <a:lnTo>
                    <a:pt x="90372" y="250646"/>
                  </a:lnTo>
                  <a:lnTo>
                    <a:pt x="69146" y="291627"/>
                  </a:lnTo>
                  <a:lnTo>
                    <a:pt x="52164" y="334950"/>
                  </a:lnTo>
                  <a:lnTo>
                    <a:pt x="39724" y="380243"/>
                  </a:lnTo>
                  <a:lnTo>
                    <a:pt x="32018" y="427533"/>
                  </a:lnTo>
                  <a:lnTo>
                    <a:pt x="29398" y="476249"/>
                  </a:lnTo>
                  <a:lnTo>
                    <a:pt x="32018" y="524966"/>
                  </a:lnTo>
                  <a:lnTo>
                    <a:pt x="39724" y="572256"/>
                  </a:lnTo>
                  <a:lnTo>
                    <a:pt x="52164" y="617549"/>
                  </a:lnTo>
                  <a:lnTo>
                    <a:pt x="69146" y="660871"/>
                  </a:lnTo>
                  <a:lnTo>
                    <a:pt x="90372" y="701853"/>
                  </a:lnTo>
                  <a:lnTo>
                    <a:pt x="115569" y="740221"/>
                  </a:lnTo>
                  <a:lnTo>
                    <a:pt x="144468" y="775705"/>
                  </a:lnTo>
                  <a:lnTo>
                    <a:pt x="176794" y="808031"/>
                  </a:lnTo>
                  <a:lnTo>
                    <a:pt x="212278" y="836929"/>
                  </a:lnTo>
                  <a:lnTo>
                    <a:pt x="250646" y="862127"/>
                  </a:lnTo>
                  <a:lnTo>
                    <a:pt x="291627" y="883353"/>
                  </a:lnTo>
                  <a:lnTo>
                    <a:pt x="334950" y="900335"/>
                  </a:lnTo>
                  <a:lnTo>
                    <a:pt x="380343" y="912802"/>
                  </a:lnTo>
                  <a:lnTo>
                    <a:pt x="427533" y="920481"/>
                  </a:lnTo>
                  <a:lnTo>
                    <a:pt x="476249" y="923101"/>
                  </a:lnTo>
                  <a:lnTo>
                    <a:pt x="639172" y="923101"/>
                  </a:lnTo>
                  <a:lnTo>
                    <a:pt x="617358" y="931096"/>
                  </a:lnTo>
                  <a:lnTo>
                    <a:pt x="571834" y="942827"/>
                  </a:lnTo>
                  <a:lnTo>
                    <a:pt x="524715" y="950041"/>
                  </a:lnTo>
                  <a:lnTo>
                    <a:pt x="476249" y="952499"/>
                  </a:lnTo>
                  <a:close/>
                </a:path>
                <a:path w="952500" h="952500">
                  <a:moveTo>
                    <a:pt x="639172" y="923101"/>
                  </a:moveTo>
                  <a:lnTo>
                    <a:pt x="476249" y="923101"/>
                  </a:lnTo>
                  <a:lnTo>
                    <a:pt x="524966" y="920481"/>
                  </a:lnTo>
                  <a:lnTo>
                    <a:pt x="572156" y="912802"/>
                  </a:lnTo>
                  <a:lnTo>
                    <a:pt x="617549" y="900335"/>
                  </a:lnTo>
                  <a:lnTo>
                    <a:pt x="660871" y="883353"/>
                  </a:lnTo>
                  <a:lnTo>
                    <a:pt x="701853" y="862127"/>
                  </a:lnTo>
                  <a:lnTo>
                    <a:pt x="740221" y="836929"/>
                  </a:lnTo>
                  <a:lnTo>
                    <a:pt x="775705" y="808031"/>
                  </a:lnTo>
                  <a:lnTo>
                    <a:pt x="808031" y="775705"/>
                  </a:lnTo>
                  <a:lnTo>
                    <a:pt x="836929" y="740221"/>
                  </a:lnTo>
                  <a:lnTo>
                    <a:pt x="862127" y="701853"/>
                  </a:lnTo>
                  <a:lnTo>
                    <a:pt x="883353" y="660871"/>
                  </a:lnTo>
                  <a:lnTo>
                    <a:pt x="900335" y="617549"/>
                  </a:lnTo>
                  <a:lnTo>
                    <a:pt x="912775" y="572256"/>
                  </a:lnTo>
                  <a:lnTo>
                    <a:pt x="920481" y="524966"/>
                  </a:lnTo>
                  <a:lnTo>
                    <a:pt x="923101" y="476249"/>
                  </a:lnTo>
                  <a:lnTo>
                    <a:pt x="920463" y="427533"/>
                  </a:lnTo>
                  <a:lnTo>
                    <a:pt x="912706" y="380243"/>
                  </a:lnTo>
                  <a:lnTo>
                    <a:pt x="900194" y="334950"/>
                  </a:lnTo>
                  <a:lnTo>
                    <a:pt x="883123" y="291627"/>
                  </a:lnTo>
                  <a:lnTo>
                    <a:pt x="861801" y="250646"/>
                  </a:lnTo>
                  <a:lnTo>
                    <a:pt x="836506" y="212278"/>
                  </a:lnTo>
                  <a:lnTo>
                    <a:pt x="807519" y="176794"/>
                  </a:lnTo>
                  <a:lnTo>
                    <a:pt x="775119" y="144468"/>
                  </a:lnTo>
                  <a:lnTo>
                    <a:pt x="739586" y="115569"/>
                  </a:lnTo>
                  <a:lnTo>
                    <a:pt x="701200" y="90372"/>
                  </a:lnTo>
                  <a:lnTo>
                    <a:pt x="660239" y="69146"/>
                  </a:lnTo>
                  <a:lnTo>
                    <a:pt x="616984" y="52164"/>
                  </a:lnTo>
                  <a:lnTo>
                    <a:pt x="571715" y="39697"/>
                  </a:lnTo>
                  <a:lnTo>
                    <a:pt x="524710" y="32018"/>
                  </a:lnTo>
                  <a:lnTo>
                    <a:pt x="476249" y="29398"/>
                  </a:lnTo>
                  <a:lnTo>
                    <a:pt x="639755" y="29398"/>
                  </a:lnTo>
                  <a:lnTo>
                    <a:pt x="703297" y="57463"/>
                  </a:lnTo>
                  <a:lnTo>
                    <a:pt x="742564" y="81312"/>
                  </a:lnTo>
                  <a:lnTo>
                    <a:pt x="779225" y="108723"/>
                  </a:lnTo>
                  <a:lnTo>
                    <a:pt x="813042" y="139457"/>
                  </a:lnTo>
                  <a:lnTo>
                    <a:pt x="843775" y="173274"/>
                  </a:lnTo>
                  <a:lnTo>
                    <a:pt x="871186" y="209935"/>
                  </a:lnTo>
                  <a:lnTo>
                    <a:pt x="895036" y="249202"/>
                  </a:lnTo>
                  <a:lnTo>
                    <a:pt x="915086" y="290834"/>
                  </a:lnTo>
                  <a:lnTo>
                    <a:pt x="931096" y="334595"/>
                  </a:lnTo>
                  <a:lnTo>
                    <a:pt x="942827" y="380243"/>
                  </a:lnTo>
                  <a:lnTo>
                    <a:pt x="950040" y="427533"/>
                  </a:lnTo>
                  <a:lnTo>
                    <a:pt x="952499" y="476249"/>
                  </a:lnTo>
                  <a:lnTo>
                    <a:pt x="950024" y="524966"/>
                  </a:lnTo>
                  <a:lnTo>
                    <a:pt x="942767" y="572256"/>
                  </a:lnTo>
                  <a:lnTo>
                    <a:pt x="930970" y="617904"/>
                  </a:lnTo>
                  <a:lnTo>
                    <a:pt x="914879" y="661664"/>
                  </a:lnTo>
                  <a:lnTo>
                    <a:pt x="894740" y="703297"/>
                  </a:lnTo>
                  <a:lnTo>
                    <a:pt x="870799" y="742564"/>
                  </a:lnTo>
                  <a:lnTo>
                    <a:pt x="843301" y="779225"/>
                  </a:lnTo>
                  <a:lnTo>
                    <a:pt x="812491" y="813042"/>
                  </a:lnTo>
                  <a:lnTo>
                    <a:pt x="778615" y="843775"/>
                  </a:lnTo>
                  <a:lnTo>
                    <a:pt x="741918" y="871186"/>
                  </a:lnTo>
                  <a:lnTo>
                    <a:pt x="702646" y="895036"/>
                  </a:lnTo>
                  <a:lnTo>
                    <a:pt x="661044" y="915086"/>
                  </a:lnTo>
                  <a:lnTo>
                    <a:pt x="639172" y="9231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42605" y="3895374"/>
              <a:ext cx="2487930" cy="1069340"/>
            </a:xfrm>
            <a:custGeom>
              <a:avLst/>
              <a:gdLst/>
              <a:ahLst/>
              <a:cxnLst/>
              <a:rect l="l" t="t" r="r" b="b"/>
              <a:pathLst>
                <a:path w="2487929" h="1069339">
                  <a:moveTo>
                    <a:pt x="0" y="0"/>
                  </a:moveTo>
                  <a:lnTo>
                    <a:pt x="2487734" y="1069157"/>
                  </a:lnTo>
                </a:path>
              </a:pathLst>
            </a:custGeom>
            <a:ln w="476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54701" y="4519421"/>
              <a:ext cx="1000125" cy="1000125"/>
            </a:xfrm>
            <a:custGeom>
              <a:avLst/>
              <a:gdLst/>
              <a:ahLst/>
              <a:cxnLst/>
              <a:rect l="l" t="t" r="r" b="b"/>
              <a:pathLst>
                <a:path w="1000125" h="1000125">
                  <a:moveTo>
                    <a:pt x="500062" y="1000125"/>
                  </a:moveTo>
                  <a:lnTo>
                    <a:pt x="451888" y="997822"/>
                  </a:lnTo>
                  <a:lnTo>
                    <a:pt x="405013" y="991055"/>
                  </a:lnTo>
                  <a:lnTo>
                    <a:pt x="359646" y="980040"/>
                  </a:lnTo>
                  <a:lnTo>
                    <a:pt x="315996" y="964991"/>
                  </a:lnTo>
                  <a:lnTo>
                    <a:pt x="274272" y="946123"/>
                  </a:lnTo>
                  <a:lnTo>
                    <a:pt x="234684" y="923652"/>
                  </a:lnTo>
                  <a:lnTo>
                    <a:pt x="197441" y="897791"/>
                  </a:lnTo>
                  <a:lnTo>
                    <a:pt x="162751" y="868756"/>
                  </a:lnTo>
                  <a:lnTo>
                    <a:pt x="130825" y="836762"/>
                  </a:lnTo>
                  <a:lnTo>
                    <a:pt x="101872" y="802024"/>
                  </a:lnTo>
                  <a:lnTo>
                    <a:pt x="76100" y="764756"/>
                  </a:lnTo>
                  <a:lnTo>
                    <a:pt x="53719" y="725174"/>
                  </a:lnTo>
                  <a:lnTo>
                    <a:pt x="34938" y="683491"/>
                  </a:lnTo>
                  <a:lnTo>
                    <a:pt x="19966" y="639924"/>
                  </a:lnTo>
                  <a:lnTo>
                    <a:pt x="9010" y="594668"/>
                  </a:lnTo>
                  <a:lnTo>
                    <a:pt x="2288" y="547995"/>
                  </a:lnTo>
                  <a:lnTo>
                    <a:pt x="0" y="500062"/>
                  </a:lnTo>
                  <a:lnTo>
                    <a:pt x="2288" y="452130"/>
                  </a:lnTo>
                  <a:lnTo>
                    <a:pt x="9010" y="405456"/>
                  </a:lnTo>
                  <a:lnTo>
                    <a:pt x="19966" y="360200"/>
                  </a:lnTo>
                  <a:lnTo>
                    <a:pt x="34938" y="316633"/>
                  </a:lnTo>
                  <a:lnTo>
                    <a:pt x="53719" y="274951"/>
                  </a:lnTo>
                  <a:lnTo>
                    <a:pt x="76100" y="235368"/>
                  </a:lnTo>
                  <a:lnTo>
                    <a:pt x="101872" y="198101"/>
                  </a:lnTo>
                  <a:lnTo>
                    <a:pt x="130825" y="163362"/>
                  </a:lnTo>
                  <a:lnTo>
                    <a:pt x="162751" y="131368"/>
                  </a:lnTo>
                  <a:lnTo>
                    <a:pt x="197441" y="102333"/>
                  </a:lnTo>
                  <a:lnTo>
                    <a:pt x="234684" y="76473"/>
                  </a:lnTo>
                  <a:lnTo>
                    <a:pt x="274272" y="54001"/>
                  </a:lnTo>
                  <a:lnTo>
                    <a:pt x="315996" y="35134"/>
                  </a:lnTo>
                  <a:lnTo>
                    <a:pt x="359646" y="20085"/>
                  </a:lnTo>
                  <a:lnTo>
                    <a:pt x="405013" y="9070"/>
                  </a:lnTo>
                  <a:lnTo>
                    <a:pt x="451888" y="2303"/>
                  </a:lnTo>
                  <a:lnTo>
                    <a:pt x="500062" y="0"/>
                  </a:lnTo>
                  <a:lnTo>
                    <a:pt x="548341" y="2303"/>
                  </a:lnTo>
                  <a:lnTo>
                    <a:pt x="595111" y="9013"/>
                  </a:lnTo>
                  <a:lnTo>
                    <a:pt x="640478" y="19966"/>
                  </a:lnTo>
                  <a:lnTo>
                    <a:pt x="672262" y="30868"/>
                  </a:lnTo>
                  <a:lnTo>
                    <a:pt x="500062" y="30868"/>
                  </a:lnTo>
                  <a:lnTo>
                    <a:pt x="452063" y="33288"/>
                  </a:lnTo>
                  <a:lnTo>
                    <a:pt x="405456" y="40393"/>
                  </a:lnTo>
                  <a:lnTo>
                    <a:pt x="360478" y="51948"/>
                  </a:lnTo>
                  <a:lnTo>
                    <a:pt x="317362" y="67716"/>
                  </a:lnTo>
                  <a:lnTo>
                    <a:pt x="276344" y="87464"/>
                  </a:lnTo>
                  <a:lnTo>
                    <a:pt x="237660" y="110956"/>
                  </a:lnTo>
                  <a:lnTo>
                    <a:pt x="201543" y="137956"/>
                  </a:lnTo>
                  <a:lnTo>
                    <a:pt x="168230" y="168230"/>
                  </a:lnTo>
                  <a:lnTo>
                    <a:pt x="137956" y="201543"/>
                  </a:lnTo>
                  <a:lnTo>
                    <a:pt x="110956" y="237660"/>
                  </a:lnTo>
                  <a:lnTo>
                    <a:pt x="87464" y="276344"/>
                  </a:lnTo>
                  <a:lnTo>
                    <a:pt x="67716" y="317362"/>
                  </a:lnTo>
                  <a:lnTo>
                    <a:pt x="51948" y="360478"/>
                  </a:lnTo>
                  <a:lnTo>
                    <a:pt x="40393" y="405456"/>
                  </a:lnTo>
                  <a:lnTo>
                    <a:pt x="33285" y="452130"/>
                  </a:lnTo>
                  <a:lnTo>
                    <a:pt x="30868" y="500062"/>
                  </a:lnTo>
                  <a:lnTo>
                    <a:pt x="33285" y="547995"/>
                  </a:lnTo>
                  <a:lnTo>
                    <a:pt x="40393" y="594668"/>
                  </a:lnTo>
                  <a:lnTo>
                    <a:pt x="51948" y="639647"/>
                  </a:lnTo>
                  <a:lnTo>
                    <a:pt x="67716" y="682763"/>
                  </a:lnTo>
                  <a:lnTo>
                    <a:pt x="87464" y="723780"/>
                  </a:lnTo>
                  <a:lnTo>
                    <a:pt x="110956" y="762465"/>
                  </a:lnTo>
                  <a:lnTo>
                    <a:pt x="137956" y="798581"/>
                  </a:lnTo>
                  <a:lnTo>
                    <a:pt x="168230" y="831894"/>
                  </a:lnTo>
                  <a:lnTo>
                    <a:pt x="201543" y="862168"/>
                  </a:lnTo>
                  <a:lnTo>
                    <a:pt x="237660" y="889169"/>
                  </a:lnTo>
                  <a:lnTo>
                    <a:pt x="276344" y="912660"/>
                  </a:lnTo>
                  <a:lnTo>
                    <a:pt x="317362" y="932408"/>
                  </a:lnTo>
                  <a:lnTo>
                    <a:pt x="360478" y="948177"/>
                  </a:lnTo>
                  <a:lnTo>
                    <a:pt x="405456" y="959731"/>
                  </a:lnTo>
                  <a:lnTo>
                    <a:pt x="452063" y="966836"/>
                  </a:lnTo>
                  <a:lnTo>
                    <a:pt x="500062" y="969257"/>
                  </a:lnTo>
                  <a:lnTo>
                    <a:pt x="671647" y="969257"/>
                  </a:lnTo>
                  <a:lnTo>
                    <a:pt x="639924" y="980158"/>
                  </a:lnTo>
                  <a:lnTo>
                    <a:pt x="594687" y="991111"/>
                  </a:lnTo>
                  <a:lnTo>
                    <a:pt x="547995" y="997837"/>
                  </a:lnTo>
                  <a:lnTo>
                    <a:pt x="500062" y="1000125"/>
                  </a:lnTo>
                  <a:close/>
                </a:path>
                <a:path w="1000125" h="1000125">
                  <a:moveTo>
                    <a:pt x="671647" y="969257"/>
                  </a:moveTo>
                  <a:lnTo>
                    <a:pt x="500062" y="969257"/>
                  </a:lnTo>
                  <a:lnTo>
                    <a:pt x="548061" y="966836"/>
                  </a:lnTo>
                  <a:lnTo>
                    <a:pt x="594668" y="959731"/>
                  </a:lnTo>
                  <a:lnTo>
                    <a:pt x="639647" y="948177"/>
                  </a:lnTo>
                  <a:lnTo>
                    <a:pt x="682763" y="932408"/>
                  </a:lnTo>
                  <a:lnTo>
                    <a:pt x="723780" y="912660"/>
                  </a:lnTo>
                  <a:lnTo>
                    <a:pt x="762465" y="889169"/>
                  </a:lnTo>
                  <a:lnTo>
                    <a:pt x="798581" y="862168"/>
                  </a:lnTo>
                  <a:lnTo>
                    <a:pt x="831894" y="831894"/>
                  </a:lnTo>
                  <a:lnTo>
                    <a:pt x="862168" y="798581"/>
                  </a:lnTo>
                  <a:lnTo>
                    <a:pt x="889169" y="762465"/>
                  </a:lnTo>
                  <a:lnTo>
                    <a:pt x="912660" y="723780"/>
                  </a:lnTo>
                  <a:lnTo>
                    <a:pt x="932408" y="682763"/>
                  </a:lnTo>
                  <a:lnTo>
                    <a:pt x="948177" y="639647"/>
                  </a:lnTo>
                  <a:lnTo>
                    <a:pt x="959731" y="594668"/>
                  </a:lnTo>
                  <a:lnTo>
                    <a:pt x="966840" y="547995"/>
                  </a:lnTo>
                  <a:lnTo>
                    <a:pt x="969257" y="500062"/>
                  </a:lnTo>
                  <a:lnTo>
                    <a:pt x="966823" y="452130"/>
                  </a:lnTo>
                  <a:lnTo>
                    <a:pt x="959668" y="405456"/>
                  </a:lnTo>
                  <a:lnTo>
                    <a:pt x="948045" y="360478"/>
                  </a:lnTo>
                  <a:lnTo>
                    <a:pt x="932191" y="317362"/>
                  </a:lnTo>
                  <a:lnTo>
                    <a:pt x="912350" y="276344"/>
                  </a:lnTo>
                  <a:lnTo>
                    <a:pt x="888762" y="237660"/>
                  </a:lnTo>
                  <a:lnTo>
                    <a:pt x="861670" y="201543"/>
                  </a:lnTo>
                  <a:lnTo>
                    <a:pt x="831315" y="168230"/>
                  </a:lnTo>
                  <a:lnTo>
                    <a:pt x="797940" y="137956"/>
                  </a:lnTo>
                  <a:lnTo>
                    <a:pt x="761787" y="110956"/>
                  </a:lnTo>
                  <a:lnTo>
                    <a:pt x="723096" y="87464"/>
                  </a:lnTo>
                  <a:lnTo>
                    <a:pt x="682112" y="67716"/>
                  </a:lnTo>
                  <a:lnTo>
                    <a:pt x="639074" y="51948"/>
                  </a:lnTo>
                  <a:lnTo>
                    <a:pt x="594225" y="40393"/>
                  </a:lnTo>
                  <a:lnTo>
                    <a:pt x="547807" y="33288"/>
                  </a:lnTo>
                  <a:lnTo>
                    <a:pt x="500062" y="30868"/>
                  </a:lnTo>
                  <a:lnTo>
                    <a:pt x="672262" y="30868"/>
                  </a:lnTo>
                  <a:lnTo>
                    <a:pt x="725852" y="53719"/>
                  </a:lnTo>
                  <a:lnTo>
                    <a:pt x="765440" y="76100"/>
                  </a:lnTo>
                  <a:lnTo>
                    <a:pt x="802684" y="101872"/>
                  </a:lnTo>
                  <a:lnTo>
                    <a:pt x="837373" y="130825"/>
                  </a:lnTo>
                  <a:lnTo>
                    <a:pt x="869299" y="162751"/>
                  </a:lnTo>
                  <a:lnTo>
                    <a:pt x="898253" y="197441"/>
                  </a:lnTo>
                  <a:lnTo>
                    <a:pt x="924025" y="234684"/>
                  </a:lnTo>
                  <a:lnTo>
                    <a:pt x="946406" y="274272"/>
                  </a:lnTo>
                  <a:lnTo>
                    <a:pt x="965187" y="315996"/>
                  </a:lnTo>
                  <a:lnTo>
                    <a:pt x="980158" y="359646"/>
                  </a:lnTo>
                  <a:lnTo>
                    <a:pt x="991111" y="405013"/>
                  </a:lnTo>
                  <a:lnTo>
                    <a:pt x="997837" y="451888"/>
                  </a:lnTo>
                  <a:lnTo>
                    <a:pt x="1000125" y="500062"/>
                  </a:lnTo>
                  <a:lnTo>
                    <a:pt x="997822" y="548236"/>
                  </a:lnTo>
                  <a:lnTo>
                    <a:pt x="991055" y="595111"/>
                  </a:lnTo>
                  <a:lnTo>
                    <a:pt x="980040" y="640478"/>
                  </a:lnTo>
                  <a:lnTo>
                    <a:pt x="964991" y="684128"/>
                  </a:lnTo>
                  <a:lnTo>
                    <a:pt x="946123" y="725852"/>
                  </a:lnTo>
                  <a:lnTo>
                    <a:pt x="923652" y="765440"/>
                  </a:lnTo>
                  <a:lnTo>
                    <a:pt x="897791" y="802684"/>
                  </a:lnTo>
                  <a:lnTo>
                    <a:pt x="868756" y="837373"/>
                  </a:lnTo>
                  <a:lnTo>
                    <a:pt x="836762" y="869299"/>
                  </a:lnTo>
                  <a:lnTo>
                    <a:pt x="802024" y="898253"/>
                  </a:lnTo>
                  <a:lnTo>
                    <a:pt x="764756" y="924025"/>
                  </a:lnTo>
                  <a:lnTo>
                    <a:pt x="725174" y="946406"/>
                  </a:lnTo>
                  <a:lnTo>
                    <a:pt x="683491" y="965187"/>
                  </a:lnTo>
                  <a:lnTo>
                    <a:pt x="671647" y="969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89261" y="4879800"/>
              <a:ext cx="163147" cy="1788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53274" y="2876857"/>
            <a:ext cx="5556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latin typeface="Arimo"/>
                <a:cs typeface="Arimo"/>
              </a:rPr>
              <a:t>10</a:t>
            </a:r>
            <a:r>
              <a:rPr sz="2500" dirty="0">
                <a:latin typeface="Arimo"/>
                <a:cs typeface="Arimo"/>
              </a:rPr>
              <a:t>1</a:t>
            </a:r>
            <a:endParaRPr sz="2500">
              <a:latin typeface="Arimo"/>
              <a:cs typeface="Arimo"/>
            </a:endParaRPr>
          </a:p>
        </p:txBody>
      </p:sp>
      <p:sp>
        <p:nvSpPr>
          <p:cNvPr id="13" name="object 13"/>
          <p:cNvSpPr txBox="1"/>
          <p:nvPr/>
        </p:nvSpPr>
        <p:spPr>
          <a:xfrm rot="20400000">
            <a:off x="3044871" y="2859988"/>
            <a:ext cx="106384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sz="2500" dirty="0">
                <a:latin typeface="Arimo"/>
                <a:cs typeface="Arimo"/>
              </a:rPr>
              <a:t>P =</a:t>
            </a:r>
            <a:r>
              <a:rPr sz="2500" spc="-105" dirty="0">
                <a:latin typeface="Arimo"/>
                <a:cs typeface="Arimo"/>
              </a:rPr>
              <a:t> </a:t>
            </a:r>
            <a:r>
              <a:rPr sz="2500" spc="-5" dirty="0">
                <a:latin typeface="Arimo"/>
                <a:cs typeface="Arimo"/>
              </a:rPr>
              <a:t>0.5</a:t>
            </a:r>
            <a:endParaRPr sz="2500">
              <a:latin typeface="Arimo"/>
              <a:cs typeface="Arimo"/>
            </a:endParaRPr>
          </a:p>
        </p:txBody>
      </p:sp>
      <p:sp>
        <p:nvSpPr>
          <p:cNvPr id="14" name="object 14"/>
          <p:cNvSpPr txBox="1"/>
          <p:nvPr/>
        </p:nvSpPr>
        <p:spPr>
          <a:xfrm rot="1320000">
            <a:off x="3047121" y="4693915"/>
            <a:ext cx="1099662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sz="3750" baseline="1111" dirty="0">
                <a:latin typeface="Arimo"/>
                <a:cs typeface="Arimo"/>
              </a:rPr>
              <a:t>Q =</a:t>
            </a:r>
            <a:r>
              <a:rPr sz="3750" spc="-202" baseline="1111" dirty="0">
                <a:latin typeface="Arimo"/>
                <a:cs typeface="Arimo"/>
              </a:rPr>
              <a:t> </a:t>
            </a:r>
            <a:r>
              <a:rPr sz="2500" spc="-20" dirty="0">
                <a:latin typeface="Arimo"/>
                <a:cs typeface="Arimo"/>
              </a:rPr>
              <a:t>0.5</a:t>
            </a:r>
            <a:endParaRPr sz="2500">
              <a:latin typeface="Arimo"/>
              <a:cs typeface="Arim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5005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99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00"/>
          </a:p>
          <a:p>
            <a:pPr marL="219710">
              <a:lnSpc>
                <a:spcPct val="100000"/>
              </a:lnSpc>
              <a:tabLst>
                <a:tab pos="3850640" algn="l"/>
              </a:tabLst>
            </a:pPr>
            <a:r>
              <a:rPr u="heavy" dirty="0">
                <a:uFill>
                  <a:solidFill>
                    <a:srgbClr val="000000"/>
                  </a:solidFill>
                </a:uFill>
              </a:rPr>
              <a:t>t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=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0</a:t>
            </a:r>
            <a:r>
              <a:rPr dirty="0"/>
              <a:t>	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t =</a:t>
            </a:r>
            <a:r>
              <a:rPr u="heavy" spc="-2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1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/>
          </a:p>
          <a:p>
            <a:pPr marL="12700" marR="5080">
              <a:lnSpc>
                <a:spcPct val="114999"/>
              </a:lnSpc>
              <a:tabLst>
                <a:tab pos="2152015" algn="l"/>
              </a:tabLst>
            </a:pPr>
            <a:r>
              <a:rPr spc="-5" dirty="0"/>
              <a:t>E(X) </a:t>
            </a:r>
            <a:r>
              <a:rPr dirty="0"/>
              <a:t>= </a:t>
            </a:r>
            <a:r>
              <a:rPr spc="-5" dirty="0"/>
              <a:t>∑xP(x)	where </a:t>
            </a:r>
            <a:r>
              <a:rPr dirty="0"/>
              <a:t>x </a:t>
            </a:r>
            <a:r>
              <a:rPr spc="-5" dirty="0"/>
              <a:t>represents values of the  random variable X, P(x) represents the corresponding  probability.</a:t>
            </a:r>
          </a:p>
          <a:p>
            <a:pPr>
              <a:lnSpc>
                <a:spcPct val="100000"/>
              </a:lnSpc>
            </a:pPr>
            <a:endParaRPr sz="3650"/>
          </a:p>
          <a:p>
            <a:pPr marL="12700" marR="2854325">
              <a:lnSpc>
                <a:spcPct val="114999"/>
              </a:lnSpc>
              <a:spcBef>
                <a:spcPts val="5"/>
              </a:spcBef>
            </a:pPr>
            <a:r>
              <a:rPr spc="-5" dirty="0"/>
              <a:t>Expected Value after </a:t>
            </a:r>
            <a:r>
              <a:rPr dirty="0"/>
              <a:t>t = </a:t>
            </a:r>
            <a:r>
              <a:rPr spc="-5" dirty="0"/>
              <a:t>t1, E(t1):  E(t1) </a:t>
            </a:r>
            <a:r>
              <a:rPr dirty="0"/>
              <a:t>= </a:t>
            </a:r>
            <a:r>
              <a:rPr spc="-5" dirty="0"/>
              <a:t>1/2*(101+99) </a:t>
            </a:r>
            <a:r>
              <a:rPr dirty="0"/>
              <a:t>=</a:t>
            </a:r>
            <a:r>
              <a:rPr spc="-50" dirty="0"/>
              <a:t> </a:t>
            </a:r>
            <a:r>
              <a:rPr spc="-5" dirty="0"/>
              <a:t>1/2*(200)</a:t>
            </a: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550" spc="1510" dirty="0">
                <a:latin typeface="DejaVu Sans"/>
                <a:cs typeface="DejaVu Sans"/>
              </a:rPr>
              <a:t>∴</a:t>
            </a:r>
            <a:r>
              <a:rPr sz="1550" spc="190" dirty="0">
                <a:latin typeface="DejaVu Sans"/>
                <a:cs typeface="DejaVu Sans"/>
              </a:rPr>
              <a:t> </a:t>
            </a:r>
            <a:r>
              <a:rPr b="1" spc="-5" dirty="0">
                <a:latin typeface="Arimo"/>
                <a:cs typeface="Arimo"/>
              </a:rPr>
              <a:t>E(t1) </a:t>
            </a:r>
            <a:r>
              <a:rPr b="1" dirty="0">
                <a:latin typeface="Arimo"/>
                <a:cs typeface="Arimo"/>
              </a:rPr>
              <a:t>= </a:t>
            </a:r>
            <a:r>
              <a:rPr b="1" spc="-5" dirty="0">
                <a:latin typeface="Arimo"/>
                <a:cs typeface="Arimo"/>
              </a:rPr>
              <a:t>100</a:t>
            </a:r>
            <a:endParaRPr sz="1550">
              <a:latin typeface="Arimo"/>
              <a:cs typeface="Arim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00858" y="2706781"/>
            <a:ext cx="8571627" cy="6466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303" y="576864"/>
            <a:ext cx="676274" cy="676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7421" y="3075320"/>
            <a:ext cx="10953115" cy="3854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300"/>
              </a:lnSpc>
              <a:spcBef>
                <a:spcPts val="100"/>
              </a:spcBef>
              <a:tabLst>
                <a:tab pos="1842135" algn="l"/>
                <a:tab pos="2248535" algn="l"/>
                <a:tab pos="2503805" algn="l"/>
                <a:tab pos="3520440" algn="l"/>
                <a:tab pos="4739640" algn="l"/>
                <a:tab pos="5756275" algn="l"/>
                <a:tab pos="6264275" algn="l"/>
                <a:tab pos="7280909" algn="l"/>
                <a:tab pos="7536180" algn="l"/>
                <a:tab pos="8805545" algn="l"/>
              </a:tabLst>
            </a:pPr>
            <a:r>
              <a:rPr sz="7200" dirty="0">
                <a:solidFill>
                  <a:srgbClr val="000000"/>
                </a:solidFill>
              </a:rPr>
              <a:t>The	probability	of	the	stock  price	going	to	102	before  going	to	96?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578303" y="576864"/>
            <a:ext cx="676274" cy="676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43019" y="2471388"/>
            <a:ext cx="10420349" cy="238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0593" y="5884185"/>
            <a:ext cx="63950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latin typeface="Arimo"/>
                <a:cs typeface="Arimo"/>
              </a:rPr>
              <a:t>The states can be classified into </a:t>
            </a:r>
            <a:r>
              <a:rPr sz="2500" b="1" dirty="0">
                <a:latin typeface="Arimo"/>
                <a:cs typeface="Arimo"/>
              </a:rPr>
              <a:t>2</a:t>
            </a:r>
            <a:r>
              <a:rPr sz="2500" b="1" spc="-25" dirty="0">
                <a:latin typeface="Arimo"/>
                <a:cs typeface="Arimo"/>
              </a:rPr>
              <a:t> </a:t>
            </a:r>
            <a:r>
              <a:rPr sz="2500" b="1" spc="-5" dirty="0">
                <a:latin typeface="Arimo"/>
                <a:cs typeface="Arimo"/>
              </a:rPr>
              <a:t>classes</a:t>
            </a:r>
            <a:endParaRPr sz="2500">
              <a:latin typeface="Arimo"/>
              <a:cs typeface="Arim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03361" y="6273111"/>
            <a:ext cx="4703445" cy="1602105"/>
            <a:chOff x="2403361" y="6273111"/>
            <a:chExt cx="4703445" cy="1602105"/>
          </a:xfrm>
        </p:grpSpPr>
        <p:sp>
          <p:nvSpPr>
            <p:cNvPr id="5" name="object 5"/>
            <p:cNvSpPr/>
            <p:nvPr/>
          </p:nvSpPr>
          <p:spPr>
            <a:xfrm>
              <a:off x="4769110" y="6296923"/>
              <a:ext cx="15240" cy="638175"/>
            </a:xfrm>
            <a:custGeom>
              <a:avLst/>
              <a:gdLst/>
              <a:ahLst/>
              <a:cxnLst/>
              <a:rect l="l" t="t" r="r" b="b"/>
              <a:pathLst>
                <a:path w="15239" h="638175">
                  <a:moveTo>
                    <a:pt x="14664" y="0"/>
                  </a:moveTo>
                  <a:lnTo>
                    <a:pt x="0" y="638023"/>
                  </a:lnTo>
                </a:path>
              </a:pathLst>
            </a:custGeom>
            <a:ln w="478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76124" y="6908078"/>
              <a:ext cx="2229485" cy="0"/>
            </a:xfrm>
            <a:custGeom>
              <a:avLst/>
              <a:gdLst/>
              <a:ahLst/>
              <a:cxnLst/>
              <a:rect l="l" t="t" r="r" b="b"/>
              <a:pathLst>
                <a:path w="2229484">
                  <a:moveTo>
                    <a:pt x="0" y="0"/>
                  </a:moveTo>
                  <a:lnTo>
                    <a:pt x="2228879" y="0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74271" y="6907895"/>
              <a:ext cx="2266950" cy="0"/>
            </a:xfrm>
            <a:custGeom>
              <a:avLst/>
              <a:gdLst/>
              <a:ahLst/>
              <a:cxnLst/>
              <a:rect l="l" t="t" r="r" b="b"/>
              <a:pathLst>
                <a:path w="2266950">
                  <a:moveTo>
                    <a:pt x="0" y="0"/>
                  </a:moveTo>
                  <a:lnTo>
                    <a:pt x="2266950" y="0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98559" y="6884181"/>
              <a:ext cx="635" cy="967105"/>
            </a:xfrm>
            <a:custGeom>
              <a:avLst/>
              <a:gdLst/>
              <a:ahLst/>
              <a:cxnLst/>
              <a:rect l="l" t="t" r="r" b="b"/>
              <a:pathLst>
                <a:path w="635" h="967104">
                  <a:moveTo>
                    <a:pt x="379" y="0"/>
                  </a:moveTo>
                  <a:lnTo>
                    <a:pt x="0" y="966943"/>
                  </a:lnTo>
                </a:path>
              </a:pathLst>
            </a:custGeom>
            <a:ln w="475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27161" y="7755932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5" y="56"/>
                  </a:moveTo>
                  <a:lnTo>
                    <a:pt x="71400" y="95206"/>
                  </a:lnTo>
                  <a:lnTo>
                    <a:pt x="0" y="0"/>
                  </a:lnTo>
                </a:path>
              </a:pathLst>
            </a:custGeom>
            <a:ln w="47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08815" y="6884273"/>
              <a:ext cx="20320" cy="776605"/>
            </a:xfrm>
            <a:custGeom>
              <a:avLst/>
              <a:gdLst/>
              <a:ahLst/>
              <a:cxnLst/>
              <a:rect l="l" t="t" r="r" b="b"/>
              <a:pathLst>
                <a:path w="20320" h="776604">
                  <a:moveTo>
                    <a:pt x="20177" y="0"/>
                  </a:moveTo>
                  <a:lnTo>
                    <a:pt x="0" y="776158"/>
                  </a:lnTo>
                </a:path>
              </a:pathLst>
            </a:custGeom>
            <a:ln w="473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39870" y="7563867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26" y="3712"/>
                  </a:moveTo>
                  <a:lnTo>
                    <a:pt x="68950" y="96581"/>
                  </a:lnTo>
                  <a:lnTo>
                    <a:pt x="0" y="0"/>
                  </a:lnTo>
                </a:path>
              </a:pathLst>
            </a:custGeom>
            <a:ln w="47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0207503" y="7385573"/>
            <a:ext cx="7692397" cy="1836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16369" y="573151"/>
            <a:ext cx="1065530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Probability Transition</a:t>
            </a:r>
            <a:r>
              <a:rPr sz="6200" b="1" spc="-85" dirty="0">
                <a:solidFill>
                  <a:srgbClr val="383BE3"/>
                </a:solidFill>
                <a:latin typeface="Arimo"/>
                <a:cs typeface="Arimo"/>
              </a:rPr>
              <a:t> </a:t>
            </a: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Graph</a:t>
            </a:r>
            <a:endParaRPr sz="6200">
              <a:latin typeface="Arimo"/>
              <a:cs typeface="Arim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825" y="1976118"/>
            <a:ext cx="70281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latin typeface="Arimo"/>
                <a:cs typeface="Arimo"/>
              </a:rPr>
              <a:t>1-Dimensional Random Walk on Markov</a:t>
            </a:r>
            <a:r>
              <a:rPr sz="2500" b="1" spc="-50" dirty="0">
                <a:latin typeface="Arimo"/>
                <a:cs typeface="Arimo"/>
              </a:rPr>
              <a:t> </a:t>
            </a:r>
            <a:r>
              <a:rPr sz="2500" b="1" spc="-5" dirty="0">
                <a:latin typeface="Arimo"/>
                <a:cs typeface="Arimo"/>
              </a:rPr>
              <a:t>Chain</a:t>
            </a:r>
            <a:endParaRPr sz="2500">
              <a:latin typeface="Arimo"/>
              <a:cs typeface="Arim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28900" y="7650226"/>
            <a:ext cx="1348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383BE3"/>
                </a:solidFill>
                <a:latin typeface="Arimo"/>
                <a:cs typeface="Arimo"/>
              </a:rPr>
              <a:t>Transient</a:t>
            </a:r>
            <a:endParaRPr sz="2500">
              <a:latin typeface="Arimo"/>
              <a:cs typeface="Arim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88938" y="7837526"/>
            <a:ext cx="14192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383BE3"/>
                </a:solidFill>
                <a:latin typeface="Arimo"/>
                <a:cs typeface="Arimo"/>
              </a:rPr>
              <a:t>Recurrent</a:t>
            </a:r>
            <a:endParaRPr sz="2500">
              <a:latin typeface="Arimo"/>
              <a:cs typeface="Arim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69949" y="8532074"/>
            <a:ext cx="12966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latin typeface="Arimo"/>
                <a:cs typeface="Arimo"/>
              </a:rPr>
              <a:t>{96,</a:t>
            </a:r>
            <a:r>
              <a:rPr sz="2500" spc="-80" dirty="0">
                <a:latin typeface="Arimo"/>
                <a:cs typeface="Arimo"/>
              </a:rPr>
              <a:t> </a:t>
            </a:r>
            <a:r>
              <a:rPr sz="2500" spc="-5" dirty="0">
                <a:latin typeface="Arimo"/>
                <a:cs typeface="Arimo"/>
              </a:rPr>
              <a:t>102}</a:t>
            </a:r>
            <a:endParaRPr sz="2500">
              <a:latin typeface="Arimo"/>
              <a:cs typeface="Arim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38753" y="8513024"/>
            <a:ext cx="13296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610" dirty="0">
                <a:latin typeface="Arial"/>
                <a:cs typeface="Arial"/>
              </a:rPr>
              <a:t>[</a:t>
            </a:r>
            <a:r>
              <a:rPr sz="2500" spc="190" dirty="0">
                <a:latin typeface="Arial"/>
                <a:cs typeface="Arial"/>
              </a:rPr>
              <a:t>9</a:t>
            </a:r>
            <a:r>
              <a:rPr sz="2500" spc="45" dirty="0">
                <a:latin typeface="Arial"/>
                <a:cs typeface="Arial"/>
              </a:rPr>
              <a:t>7</a:t>
            </a:r>
            <a:r>
              <a:rPr sz="2500" spc="-325" dirty="0">
                <a:latin typeface="Arial"/>
                <a:cs typeface="Arial"/>
              </a:rPr>
              <a:t>,</a:t>
            </a:r>
            <a:r>
              <a:rPr sz="2500" spc="-170" dirty="0">
                <a:latin typeface="Arial"/>
                <a:cs typeface="Arial"/>
              </a:rPr>
              <a:t>1</a:t>
            </a:r>
            <a:r>
              <a:rPr sz="2500" spc="385" dirty="0">
                <a:latin typeface="Arial"/>
                <a:cs typeface="Arial"/>
              </a:rPr>
              <a:t>0</a:t>
            </a:r>
            <a:r>
              <a:rPr sz="2500" spc="-170" dirty="0">
                <a:latin typeface="Arial"/>
                <a:cs typeface="Arial"/>
              </a:rPr>
              <a:t>1</a:t>
            </a:r>
            <a:r>
              <a:rPr sz="2500" spc="615" dirty="0">
                <a:latin typeface="Arial"/>
                <a:cs typeface="Arial"/>
              </a:rPr>
              <a:t>]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18363" y="5833352"/>
            <a:ext cx="7459980" cy="1254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500"/>
              </a:lnSpc>
              <a:spcBef>
                <a:spcPts val="100"/>
              </a:spcBef>
            </a:pPr>
            <a:r>
              <a:rPr sz="2500" spc="90" dirty="0">
                <a:latin typeface="Arial"/>
                <a:cs typeface="Arial"/>
              </a:rPr>
              <a:t>Defining</a:t>
            </a:r>
            <a:r>
              <a:rPr sz="2500" spc="-80" dirty="0">
                <a:latin typeface="Arial"/>
                <a:cs typeface="Arial"/>
              </a:rPr>
              <a:t> </a:t>
            </a:r>
            <a:r>
              <a:rPr sz="2500" spc="-130" dirty="0">
                <a:latin typeface="Arial"/>
                <a:cs typeface="Arial"/>
              </a:rPr>
              <a:t>Pi:</a:t>
            </a:r>
            <a:r>
              <a:rPr sz="2500" spc="-80" dirty="0">
                <a:latin typeface="Arial"/>
                <a:cs typeface="Arial"/>
              </a:rPr>
              <a:t> </a:t>
            </a:r>
            <a:r>
              <a:rPr sz="2500" spc="150" dirty="0">
                <a:latin typeface="Arial"/>
                <a:cs typeface="Arial"/>
              </a:rPr>
              <a:t>the</a:t>
            </a:r>
            <a:r>
              <a:rPr sz="2500" spc="-80" dirty="0">
                <a:latin typeface="Arial"/>
                <a:cs typeface="Arial"/>
              </a:rPr>
              <a:t> </a:t>
            </a:r>
            <a:r>
              <a:rPr sz="2500" spc="125" dirty="0">
                <a:latin typeface="Arial"/>
                <a:cs typeface="Arial"/>
              </a:rPr>
              <a:t>probability</a:t>
            </a:r>
            <a:r>
              <a:rPr sz="2500" spc="-80" dirty="0">
                <a:latin typeface="Arial"/>
                <a:cs typeface="Arial"/>
              </a:rPr>
              <a:t> </a:t>
            </a:r>
            <a:r>
              <a:rPr sz="2500" spc="195" dirty="0">
                <a:latin typeface="Arial"/>
                <a:cs typeface="Arial"/>
              </a:rPr>
              <a:t>of</a:t>
            </a:r>
            <a:r>
              <a:rPr sz="2500" spc="-80" dirty="0">
                <a:latin typeface="Arial"/>
                <a:cs typeface="Arial"/>
              </a:rPr>
              <a:t> </a:t>
            </a:r>
            <a:r>
              <a:rPr sz="2500" spc="175" dirty="0">
                <a:latin typeface="Arial"/>
                <a:cs typeface="Arial"/>
              </a:rPr>
              <a:t>stock</a:t>
            </a:r>
            <a:r>
              <a:rPr sz="2500" spc="-80" dirty="0">
                <a:latin typeface="Arial"/>
                <a:cs typeface="Arial"/>
              </a:rPr>
              <a:t> </a:t>
            </a:r>
            <a:r>
              <a:rPr sz="2500" spc="50" dirty="0">
                <a:latin typeface="Arial"/>
                <a:cs typeface="Arial"/>
              </a:rPr>
              <a:t>price,</a:t>
            </a:r>
            <a:r>
              <a:rPr sz="2500" spc="-80" dirty="0">
                <a:latin typeface="Arial"/>
                <a:cs typeface="Arial"/>
              </a:rPr>
              <a:t> </a:t>
            </a:r>
            <a:r>
              <a:rPr sz="2500" spc="135" dirty="0">
                <a:latin typeface="Arial"/>
                <a:cs typeface="Arial"/>
              </a:rPr>
              <a:t>starting  </a:t>
            </a:r>
            <a:r>
              <a:rPr sz="2500" spc="80" dirty="0">
                <a:latin typeface="Arial"/>
                <a:cs typeface="Arial"/>
              </a:rPr>
              <a:t>initially </a:t>
            </a:r>
            <a:r>
              <a:rPr sz="2500" spc="204" dirty="0">
                <a:latin typeface="Arial"/>
                <a:cs typeface="Arial"/>
              </a:rPr>
              <a:t>with </a:t>
            </a:r>
            <a:r>
              <a:rPr sz="2500" spc="-130" dirty="0">
                <a:latin typeface="Arial"/>
                <a:cs typeface="Arial"/>
              </a:rPr>
              <a:t>$i, </a:t>
            </a:r>
            <a:r>
              <a:rPr sz="2500" spc="80" dirty="0">
                <a:latin typeface="Arial"/>
                <a:cs typeface="Arial"/>
              </a:rPr>
              <a:t>reaches</a:t>
            </a:r>
            <a:r>
              <a:rPr sz="2500" spc="-48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a</a:t>
            </a:r>
            <a:endParaRPr sz="2500">
              <a:latin typeface="Arial"/>
              <a:cs typeface="Arial"/>
            </a:endParaRPr>
          </a:p>
          <a:p>
            <a:pPr marR="69850" algn="ctr">
              <a:lnSpc>
                <a:spcPct val="100000"/>
              </a:lnSpc>
              <a:spcBef>
                <a:spcPts val="225"/>
              </a:spcBef>
            </a:pPr>
            <a:r>
              <a:rPr sz="2500" spc="150" dirty="0">
                <a:latin typeface="Arial"/>
                <a:cs typeface="Arial"/>
              </a:rPr>
              <a:t>total</a:t>
            </a:r>
            <a:r>
              <a:rPr sz="2500" spc="-85" dirty="0">
                <a:latin typeface="Arial"/>
                <a:cs typeface="Arial"/>
              </a:rPr>
              <a:t> </a:t>
            </a:r>
            <a:r>
              <a:rPr sz="2500" spc="150" dirty="0">
                <a:latin typeface="Arial"/>
                <a:cs typeface="Arial"/>
              </a:rPr>
              <a:t>fortune</a:t>
            </a:r>
            <a:r>
              <a:rPr sz="2500" spc="-80" dirty="0">
                <a:latin typeface="Arial"/>
                <a:cs typeface="Arial"/>
              </a:rPr>
              <a:t> </a:t>
            </a:r>
            <a:r>
              <a:rPr sz="2500" spc="195" dirty="0">
                <a:latin typeface="Arial"/>
                <a:cs typeface="Arial"/>
              </a:rPr>
              <a:t>of</a:t>
            </a:r>
            <a:r>
              <a:rPr sz="2500" spc="-80" dirty="0">
                <a:latin typeface="Arial"/>
                <a:cs typeface="Arial"/>
              </a:rPr>
              <a:t> </a:t>
            </a:r>
            <a:r>
              <a:rPr sz="2500" spc="-65" dirty="0">
                <a:latin typeface="Arial"/>
                <a:cs typeface="Arial"/>
              </a:rPr>
              <a:t>$N</a:t>
            </a:r>
            <a:r>
              <a:rPr sz="2500" spc="-80" dirty="0">
                <a:latin typeface="Arial"/>
                <a:cs typeface="Arial"/>
              </a:rPr>
              <a:t> </a:t>
            </a:r>
            <a:r>
              <a:rPr sz="2500" spc="140" dirty="0">
                <a:latin typeface="Arial"/>
                <a:cs typeface="Arial"/>
              </a:rPr>
              <a:t>before</a:t>
            </a:r>
            <a:r>
              <a:rPr sz="2500" spc="-85" dirty="0">
                <a:latin typeface="Arial"/>
                <a:cs typeface="Arial"/>
              </a:rPr>
              <a:t> </a:t>
            </a:r>
            <a:r>
              <a:rPr sz="2500" spc="-185" dirty="0">
                <a:latin typeface="Arial"/>
                <a:cs typeface="Arial"/>
              </a:rPr>
              <a:t>$L.</a:t>
            </a:r>
            <a:endParaRPr sz="2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73590" y="9396746"/>
            <a:ext cx="866902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114" dirty="0">
                <a:latin typeface="Arial"/>
                <a:cs typeface="Arial"/>
              </a:rPr>
              <a:t>where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130" dirty="0">
                <a:latin typeface="Arial"/>
                <a:cs typeface="Arial"/>
              </a:rPr>
              <a:t>p</a:t>
            </a:r>
            <a:r>
              <a:rPr sz="1850" spc="-90" dirty="0">
                <a:latin typeface="Arial"/>
                <a:cs typeface="Arial"/>
              </a:rPr>
              <a:t> </a:t>
            </a:r>
            <a:r>
              <a:rPr sz="1850" spc="65" dirty="0">
                <a:latin typeface="Arial"/>
                <a:cs typeface="Arial"/>
              </a:rPr>
              <a:t>and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130" dirty="0">
                <a:latin typeface="Arial"/>
                <a:cs typeface="Arial"/>
              </a:rPr>
              <a:t>q</a:t>
            </a:r>
            <a:r>
              <a:rPr sz="1850" spc="-90" dirty="0">
                <a:latin typeface="Arial"/>
                <a:cs typeface="Arial"/>
              </a:rPr>
              <a:t> </a:t>
            </a:r>
            <a:r>
              <a:rPr sz="1850" spc="50" dirty="0">
                <a:latin typeface="Arial"/>
                <a:cs typeface="Arial"/>
              </a:rPr>
              <a:t>are</a:t>
            </a:r>
            <a:r>
              <a:rPr sz="1850" spc="-90" dirty="0">
                <a:latin typeface="Arial"/>
                <a:cs typeface="Arial"/>
              </a:rPr>
              <a:t> </a:t>
            </a:r>
            <a:r>
              <a:rPr sz="1850" spc="114" dirty="0">
                <a:latin typeface="Arial"/>
                <a:cs typeface="Arial"/>
              </a:rPr>
              <a:t>the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75" dirty="0">
                <a:latin typeface="Arial"/>
                <a:cs typeface="Arial"/>
              </a:rPr>
              <a:t>probabilities</a:t>
            </a:r>
            <a:r>
              <a:rPr sz="1850" spc="-90" dirty="0">
                <a:latin typeface="Arial"/>
                <a:cs typeface="Arial"/>
              </a:rPr>
              <a:t> </a:t>
            </a:r>
            <a:r>
              <a:rPr sz="1850" spc="135" dirty="0">
                <a:latin typeface="Arial"/>
                <a:cs typeface="Arial"/>
              </a:rPr>
              <a:t>of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-110" dirty="0">
                <a:latin typeface="Arial"/>
                <a:cs typeface="Arial"/>
              </a:rPr>
              <a:t>+1</a:t>
            </a:r>
            <a:r>
              <a:rPr sz="1850" spc="-90" dirty="0">
                <a:latin typeface="Arial"/>
                <a:cs typeface="Arial"/>
              </a:rPr>
              <a:t> </a:t>
            </a:r>
            <a:r>
              <a:rPr sz="1850" spc="65" dirty="0">
                <a:latin typeface="Arial"/>
                <a:cs typeface="Arial"/>
              </a:rPr>
              <a:t>and</a:t>
            </a:r>
            <a:r>
              <a:rPr sz="1850" spc="-90" dirty="0">
                <a:latin typeface="Arial"/>
                <a:cs typeface="Arial"/>
              </a:rPr>
              <a:t> </a:t>
            </a:r>
            <a:r>
              <a:rPr sz="1850" spc="55" dirty="0">
                <a:latin typeface="Arial"/>
                <a:cs typeface="Arial"/>
              </a:rPr>
              <a:t>-1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80" dirty="0">
                <a:latin typeface="Arial"/>
                <a:cs typeface="Arial"/>
              </a:rPr>
              <a:t>change</a:t>
            </a:r>
            <a:r>
              <a:rPr sz="1850" spc="-90" dirty="0">
                <a:latin typeface="Arial"/>
                <a:cs typeface="Arial"/>
              </a:rPr>
              <a:t> </a:t>
            </a:r>
            <a:r>
              <a:rPr sz="1850" spc="40" dirty="0">
                <a:latin typeface="Arial"/>
                <a:cs typeface="Arial"/>
              </a:rPr>
              <a:t>in</a:t>
            </a:r>
            <a:r>
              <a:rPr sz="1850" spc="-90" dirty="0">
                <a:latin typeface="Arial"/>
                <a:cs typeface="Arial"/>
              </a:rPr>
              <a:t> </a:t>
            </a:r>
            <a:r>
              <a:rPr sz="1850" spc="114" dirty="0">
                <a:latin typeface="Arial"/>
                <a:cs typeface="Arial"/>
              </a:rPr>
              <a:t>the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130" dirty="0">
                <a:latin typeface="Arial"/>
                <a:cs typeface="Arial"/>
              </a:rPr>
              <a:t>stock</a:t>
            </a:r>
            <a:r>
              <a:rPr sz="1850" spc="-90" dirty="0">
                <a:latin typeface="Arial"/>
                <a:cs typeface="Arial"/>
              </a:rPr>
              <a:t> </a:t>
            </a:r>
            <a:r>
              <a:rPr sz="1850" spc="90" dirty="0">
                <a:latin typeface="Arial"/>
                <a:cs typeface="Arial"/>
              </a:rPr>
              <a:t>price</a:t>
            </a:r>
            <a:r>
              <a:rPr sz="1850" spc="-95" dirty="0">
                <a:latin typeface="Arial"/>
                <a:cs typeface="Arial"/>
              </a:rPr>
              <a:t> </a:t>
            </a:r>
            <a:r>
              <a:rPr sz="1850" spc="15" dirty="0">
                <a:latin typeface="Arial"/>
                <a:cs typeface="Arial"/>
              </a:rPr>
              <a:t>resp.</a:t>
            </a:r>
            <a:endParaRPr sz="18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8303" y="576864"/>
            <a:ext cx="676274" cy="676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49860" y="2807222"/>
            <a:ext cx="7058529" cy="1775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303" y="576864"/>
            <a:ext cx="628649" cy="628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1416" y="2865257"/>
            <a:ext cx="8352291" cy="6344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66355" y="500124"/>
            <a:ext cx="575564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Solving</a:t>
            </a:r>
            <a:r>
              <a:rPr sz="6200" b="1" spc="-90" dirty="0">
                <a:solidFill>
                  <a:srgbClr val="383BE3"/>
                </a:solidFill>
                <a:latin typeface="Arimo"/>
                <a:cs typeface="Arimo"/>
              </a:rPr>
              <a:t> </a:t>
            </a: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futher..</a:t>
            </a:r>
            <a:endParaRPr sz="62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8099" y="579470"/>
            <a:ext cx="637222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-5" dirty="0">
                <a:solidFill>
                  <a:srgbClr val="383BE3"/>
                </a:solidFill>
                <a:latin typeface="Arimo"/>
                <a:cs typeface="Arimo"/>
              </a:rPr>
              <a:t>Monte Carlo</a:t>
            </a:r>
            <a:r>
              <a:rPr sz="5200" b="1" spc="-75" dirty="0">
                <a:solidFill>
                  <a:srgbClr val="383BE3"/>
                </a:solidFill>
                <a:latin typeface="Arimo"/>
                <a:cs typeface="Arimo"/>
              </a:rPr>
              <a:t> </a:t>
            </a:r>
            <a:r>
              <a:rPr sz="5200" b="1" spc="-5" dirty="0">
                <a:solidFill>
                  <a:srgbClr val="383BE3"/>
                </a:solidFill>
                <a:latin typeface="Arimo"/>
                <a:cs typeface="Arimo"/>
              </a:rPr>
              <a:t>Method</a:t>
            </a:r>
            <a:endParaRPr sz="52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83784" y="2139893"/>
            <a:ext cx="3009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83BE3"/>
                </a:solidFill>
                <a:latin typeface="Arimo"/>
                <a:cs typeface="Arimo"/>
              </a:rPr>
              <a:t>2</a:t>
            </a:r>
            <a:r>
              <a:rPr sz="2600" dirty="0">
                <a:solidFill>
                  <a:srgbClr val="383BE3"/>
                </a:solidFill>
                <a:latin typeface="Arimo"/>
                <a:cs typeface="Arimo"/>
              </a:rPr>
              <a:t>.</a:t>
            </a:r>
            <a:endParaRPr sz="26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76569" y="1940743"/>
            <a:ext cx="6080760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100"/>
              </a:spcBef>
            </a:pPr>
            <a:r>
              <a:rPr sz="2600" spc="-5" dirty="0">
                <a:latin typeface="Arimo"/>
                <a:cs typeface="Arimo"/>
              </a:rPr>
              <a:t>For this, </a:t>
            </a:r>
            <a:r>
              <a:rPr sz="2600" dirty="0">
                <a:latin typeface="Arimo"/>
                <a:cs typeface="Arimo"/>
              </a:rPr>
              <a:t>a </a:t>
            </a:r>
            <a:r>
              <a:rPr sz="2600" spc="-5" dirty="0">
                <a:latin typeface="Arimo"/>
                <a:cs typeface="Arimo"/>
              </a:rPr>
              <a:t>random number </a:t>
            </a:r>
            <a:r>
              <a:rPr sz="2600" dirty="0">
                <a:latin typeface="Arimo"/>
                <a:cs typeface="Arimo"/>
              </a:rPr>
              <a:t>x </a:t>
            </a:r>
            <a:r>
              <a:rPr sz="2600" spc="-5" dirty="0">
                <a:latin typeface="Arimo"/>
                <a:cs typeface="Arimo"/>
              </a:rPr>
              <a:t>is generated  between </a:t>
            </a:r>
            <a:r>
              <a:rPr sz="2600" dirty="0">
                <a:latin typeface="Arimo"/>
                <a:cs typeface="Arimo"/>
              </a:rPr>
              <a:t>0 </a:t>
            </a:r>
            <a:r>
              <a:rPr sz="2600" spc="-5" dirty="0">
                <a:latin typeface="Arimo"/>
                <a:cs typeface="Arimo"/>
              </a:rPr>
              <a:t>and</a:t>
            </a:r>
            <a:r>
              <a:rPr sz="2600" spc="-20" dirty="0">
                <a:latin typeface="Arimo"/>
                <a:cs typeface="Arimo"/>
              </a:rPr>
              <a:t> </a:t>
            </a:r>
            <a:r>
              <a:rPr sz="2600" dirty="0">
                <a:latin typeface="Arimo"/>
                <a:cs typeface="Arimo"/>
              </a:rPr>
              <a:t>1</a:t>
            </a:r>
            <a:endParaRPr sz="26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0799" y="3737368"/>
            <a:ext cx="3009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83BE3"/>
                </a:solidFill>
                <a:latin typeface="Arimo"/>
                <a:cs typeface="Arimo"/>
              </a:rPr>
              <a:t>3</a:t>
            </a:r>
            <a:r>
              <a:rPr sz="2600" dirty="0">
                <a:solidFill>
                  <a:srgbClr val="383BE3"/>
                </a:solidFill>
                <a:latin typeface="Arimo"/>
                <a:cs typeface="Arimo"/>
              </a:rPr>
              <a:t>.</a:t>
            </a:r>
            <a:endParaRPr sz="26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5326" y="3538212"/>
            <a:ext cx="6584950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100"/>
              </a:spcBef>
            </a:pPr>
            <a:r>
              <a:rPr sz="2600" spc="-5" dirty="0">
                <a:latin typeface="Arimo"/>
                <a:cs typeface="Arimo"/>
              </a:rPr>
              <a:t>Starting with the initial stock price S, If x&gt;0.5,  </a:t>
            </a:r>
            <a:r>
              <a:rPr sz="2600" dirty="0">
                <a:latin typeface="Arimo"/>
                <a:cs typeface="Arimo"/>
              </a:rPr>
              <a:t>S = </a:t>
            </a:r>
            <a:r>
              <a:rPr sz="2600" spc="-5" dirty="0">
                <a:latin typeface="Arimo"/>
                <a:cs typeface="Arimo"/>
              </a:rPr>
              <a:t>S+1 else </a:t>
            </a:r>
            <a:r>
              <a:rPr sz="2600" dirty="0">
                <a:latin typeface="Arimo"/>
                <a:cs typeface="Arimo"/>
              </a:rPr>
              <a:t>S =</a:t>
            </a:r>
            <a:r>
              <a:rPr sz="2600" spc="-35" dirty="0">
                <a:latin typeface="Arimo"/>
                <a:cs typeface="Arimo"/>
              </a:rPr>
              <a:t> </a:t>
            </a:r>
            <a:r>
              <a:rPr sz="2600" spc="-5" dirty="0">
                <a:latin typeface="Arimo"/>
                <a:cs typeface="Arimo"/>
              </a:rPr>
              <a:t>S-1</a:t>
            </a:r>
            <a:endParaRPr sz="26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65597" y="3538212"/>
            <a:ext cx="6116955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100"/>
              </a:spcBef>
            </a:pPr>
            <a:r>
              <a:rPr sz="2600" spc="-5" dirty="0">
                <a:latin typeface="Arimo"/>
                <a:cs typeface="Arimo"/>
              </a:rPr>
              <a:t>We globally define two variables, success  and</a:t>
            </a:r>
            <a:r>
              <a:rPr sz="2600" spc="-10" dirty="0">
                <a:latin typeface="Arimo"/>
                <a:cs typeface="Arimo"/>
              </a:rPr>
              <a:t> </a:t>
            </a:r>
            <a:r>
              <a:rPr sz="2600" spc="-5" dirty="0">
                <a:latin typeface="Arimo"/>
                <a:cs typeface="Arimo"/>
              </a:rPr>
              <a:t>failure</a:t>
            </a:r>
            <a:endParaRPr sz="26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79915" y="3737368"/>
            <a:ext cx="3009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83BE3"/>
                </a:solidFill>
                <a:latin typeface="Arimo"/>
                <a:cs typeface="Arimo"/>
              </a:rPr>
              <a:t>4</a:t>
            </a:r>
            <a:r>
              <a:rPr sz="2600" dirty="0">
                <a:solidFill>
                  <a:srgbClr val="383BE3"/>
                </a:solidFill>
                <a:latin typeface="Arimo"/>
                <a:cs typeface="Arimo"/>
              </a:rPr>
              <a:t>.</a:t>
            </a:r>
            <a:endParaRPr sz="2600">
              <a:latin typeface="Arimo"/>
              <a:cs typeface="Arim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5499" y="2354204"/>
            <a:ext cx="3009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83BE3"/>
                </a:solidFill>
                <a:latin typeface="Arimo"/>
                <a:cs typeface="Arimo"/>
              </a:rPr>
              <a:t>1</a:t>
            </a:r>
            <a:r>
              <a:rPr sz="2600" dirty="0">
                <a:solidFill>
                  <a:srgbClr val="383BE3"/>
                </a:solidFill>
                <a:latin typeface="Arimo"/>
                <a:cs typeface="Arimo"/>
              </a:rPr>
              <a:t>.</a:t>
            </a:r>
            <a:endParaRPr sz="2600">
              <a:latin typeface="Arimo"/>
              <a:cs typeface="Arim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1187" y="1940743"/>
            <a:ext cx="6016625" cy="131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100"/>
              </a:spcBef>
            </a:pPr>
            <a:r>
              <a:rPr sz="2600" spc="-5" dirty="0">
                <a:latin typeface="Arimo"/>
                <a:cs typeface="Arimo"/>
              </a:rPr>
              <a:t>The random variable, is </a:t>
            </a:r>
            <a:r>
              <a:rPr sz="2600" dirty="0">
                <a:latin typeface="Arimo"/>
                <a:cs typeface="Arimo"/>
              </a:rPr>
              <a:t>a </a:t>
            </a:r>
            <a:r>
              <a:rPr sz="2600" spc="-5" dirty="0">
                <a:latin typeface="Arimo"/>
                <a:cs typeface="Arimo"/>
              </a:rPr>
              <a:t>transition of +1  or -1 having equal probability after every  minute</a:t>
            </a:r>
            <a:endParaRPr sz="2600">
              <a:latin typeface="Arimo"/>
              <a:cs typeface="Arim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34805" y="5075543"/>
            <a:ext cx="4445635" cy="177418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2600" spc="-5" dirty="0">
                <a:solidFill>
                  <a:srgbClr val="383BE3"/>
                </a:solidFill>
                <a:latin typeface="Arimo"/>
                <a:cs typeface="Arimo"/>
              </a:rPr>
              <a:t>Check: </a:t>
            </a:r>
            <a:r>
              <a:rPr sz="2600" spc="-5" dirty="0">
                <a:latin typeface="Arimo"/>
                <a:cs typeface="Arimo"/>
              </a:rPr>
              <a:t>if S hits 96 before</a:t>
            </a:r>
            <a:r>
              <a:rPr sz="2600" spc="-85" dirty="0">
                <a:latin typeface="Arimo"/>
                <a:cs typeface="Arimo"/>
              </a:rPr>
              <a:t> </a:t>
            </a:r>
            <a:r>
              <a:rPr sz="2600" spc="-5" dirty="0">
                <a:latin typeface="Arimo"/>
                <a:cs typeface="Arimo"/>
              </a:rPr>
              <a:t>102,</a:t>
            </a:r>
            <a:endParaRPr sz="2600">
              <a:latin typeface="Arimo"/>
              <a:cs typeface="Arimo"/>
            </a:endParaRPr>
          </a:p>
          <a:p>
            <a:pPr marL="1387475" marR="1307465" indent="457834">
              <a:lnSpc>
                <a:spcPct val="108200"/>
              </a:lnSpc>
            </a:pPr>
            <a:r>
              <a:rPr sz="2600" spc="-10" dirty="0">
                <a:latin typeface="Arimo"/>
                <a:cs typeface="Arimo"/>
              </a:rPr>
              <a:t>failure+</a:t>
            </a:r>
            <a:r>
              <a:rPr sz="2600" spc="-5" dirty="0">
                <a:latin typeface="Arimo"/>
                <a:cs typeface="Arimo"/>
              </a:rPr>
              <a:t>+  else</a:t>
            </a:r>
            <a:endParaRPr sz="2600">
              <a:latin typeface="Arimo"/>
              <a:cs typeface="Arimo"/>
            </a:endParaRPr>
          </a:p>
          <a:p>
            <a:pPr marL="1889125">
              <a:lnSpc>
                <a:spcPct val="100000"/>
              </a:lnSpc>
              <a:spcBef>
                <a:spcPts val="280"/>
              </a:spcBef>
            </a:pPr>
            <a:r>
              <a:rPr sz="2800" spc="-5" dirty="0">
                <a:latin typeface="Arimo"/>
                <a:cs typeface="Arimo"/>
              </a:rPr>
              <a:t>success++;</a:t>
            </a:r>
            <a:endParaRPr sz="2800">
              <a:latin typeface="Arimo"/>
              <a:cs typeface="Arim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8303" y="576867"/>
            <a:ext cx="609599" cy="619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00" y="2745557"/>
            <a:ext cx="10458450" cy="1066800"/>
            <a:chOff x="1028700" y="2745557"/>
            <a:chExt cx="10458450" cy="1066800"/>
          </a:xfrm>
        </p:grpSpPr>
        <p:sp>
          <p:nvSpPr>
            <p:cNvPr id="4" name="object 4"/>
            <p:cNvSpPr/>
            <p:nvPr/>
          </p:nvSpPr>
          <p:spPr>
            <a:xfrm>
              <a:off x="1028700" y="2771582"/>
              <a:ext cx="10458450" cy="1028700"/>
            </a:xfrm>
            <a:custGeom>
              <a:avLst/>
              <a:gdLst/>
              <a:ahLst/>
              <a:cxnLst/>
              <a:rect l="l" t="t" r="r" b="b"/>
              <a:pathLst>
                <a:path w="10458450" h="1028700">
                  <a:moveTo>
                    <a:pt x="10458450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10458450" y="0"/>
                  </a:lnTo>
                  <a:lnTo>
                    <a:pt x="10458450" y="1028700"/>
                  </a:lnTo>
                  <a:close/>
                </a:path>
              </a:pathLst>
            </a:custGeom>
            <a:solidFill>
              <a:srgbClr val="383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3460" y="2750319"/>
              <a:ext cx="10449560" cy="0"/>
            </a:xfrm>
            <a:custGeom>
              <a:avLst/>
              <a:gdLst/>
              <a:ahLst/>
              <a:cxnLst/>
              <a:rect l="l" t="t" r="r" b="b"/>
              <a:pathLst>
                <a:path w="10449560">
                  <a:moveTo>
                    <a:pt x="0" y="0"/>
                  </a:moveTo>
                  <a:lnTo>
                    <a:pt x="10449063" y="0"/>
                  </a:lnTo>
                </a:path>
              </a:pathLst>
            </a:custGeom>
            <a:ln w="9525">
              <a:solidFill>
                <a:srgbClr val="75B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3460" y="3807591"/>
              <a:ext cx="10449560" cy="0"/>
            </a:xfrm>
            <a:custGeom>
              <a:avLst/>
              <a:gdLst/>
              <a:ahLst/>
              <a:cxnLst/>
              <a:rect l="l" t="t" r="r" b="b"/>
              <a:pathLst>
                <a:path w="10449560">
                  <a:moveTo>
                    <a:pt x="0" y="0"/>
                  </a:moveTo>
                  <a:lnTo>
                    <a:pt x="10449063" y="0"/>
                  </a:lnTo>
                </a:path>
              </a:pathLst>
            </a:custGeom>
            <a:ln w="9525">
              <a:solidFill>
                <a:srgbClr val="75B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33461" y="8218444"/>
            <a:ext cx="10601960" cy="0"/>
          </a:xfrm>
          <a:custGeom>
            <a:avLst/>
            <a:gdLst/>
            <a:ahLst/>
            <a:cxnLst/>
            <a:rect l="l" t="t" r="r" b="b"/>
            <a:pathLst>
              <a:path w="10601960">
                <a:moveTo>
                  <a:pt x="0" y="0"/>
                </a:moveTo>
                <a:lnTo>
                  <a:pt x="10601480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8303" y="576864"/>
            <a:ext cx="666749" cy="676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28743" y="3562989"/>
            <a:ext cx="5153039" cy="46577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8700" y="2948247"/>
            <a:ext cx="104584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FFFFFF"/>
                </a:solidFill>
                <a:latin typeface="Arimo"/>
                <a:cs typeface="Arimo"/>
              </a:rPr>
              <a:t>Black Scholes</a:t>
            </a:r>
            <a:r>
              <a:rPr sz="3800" b="1" spc="-1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800" b="1" spc="-5" dirty="0">
                <a:solidFill>
                  <a:srgbClr val="FFFFFF"/>
                </a:solidFill>
                <a:latin typeface="Arimo"/>
                <a:cs typeface="Arimo"/>
              </a:rPr>
              <a:t>Model</a:t>
            </a:r>
            <a:endParaRPr sz="3800">
              <a:latin typeface="Arimo"/>
              <a:cs typeface="Arim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2675" y="4656759"/>
            <a:ext cx="7903845" cy="22180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2960370" algn="l"/>
                <a:tab pos="4790440" algn="l"/>
                <a:tab pos="6315075" algn="l"/>
              </a:tabLst>
            </a:pPr>
            <a:r>
              <a:rPr sz="7200" dirty="0">
                <a:solidFill>
                  <a:srgbClr val="FFFFFF"/>
                </a:solidFill>
                <a:latin typeface="Arimo"/>
                <a:cs typeface="Arimo"/>
              </a:rPr>
              <a:t>Calculating	the	Call  Option	Premium</a:t>
            </a:r>
            <a:endParaRPr sz="72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692578" y="1028699"/>
            <a:ext cx="9058275" cy="8220709"/>
            <a:chOff x="4692578" y="1028699"/>
            <a:chExt cx="9058275" cy="8220709"/>
          </a:xfrm>
        </p:grpSpPr>
        <p:sp>
          <p:nvSpPr>
            <p:cNvPr id="4" name="object 4"/>
            <p:cNvSpPr/>
            <p:nvPr/>
          </p:nvSpPr>
          <p:spPr>
            <a:xfrm>
              <a:off x="5066204" y="1028700"/>
              <a:ext cx="8153399" cy="82200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92578" y="1028699"/>
              <a:ext cx="9058275" cy="2790825"/>
            </a:xfrm>
            <a:custGeom>
              <a:avLst/>
              <a:gdLst/>
              <a:ahLst/>
              <a:cxnLst/>
              <a:rect l="l" t="t" r="r" b="b"/>
              <a:pathLst>
                <a:path w="9058275" h="2790825">
                  <a:moveTo>
                    <a:pt x="9058275" y="2790825"/>
                  </a:moveTo>
                  <a:lnTo>
                    <a:pt x="0" y="2790825"/>
                  </a:lnTo>
                  <a:lnTo>
                    <a:pt x="0" y="0"/>
                  </a:lnTo>
                  <a:lnTo>
                    <a:pt x="9058275" y="0"/>
                  </a:lnTo>
                  <a:lnTo>
                    <a:pt x="9058275" y="2790825"/>
                  </a:lnTo>
                  <a:close/>
                </a:path>
              </a:pathLst>
            </a:custGeom>
            <a:solidFill>
              <a:srgbClr val="383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97342" y="3827556"/>
              <a:ext cx="9048750" cy="0"/>
            </a:xfrm>
            <a:custGeom>
              <a:avLst/>
              <a:gdLst/>
              <a:ahLst/>
              <a:cxnLst/>
              <a:rect l="l" t="t" r="r" b="b"/>
              <a:pathLst>
                <a:path w="9048750">
                  <a:moveTo>
                    <a:pt x="0" y="0"/>
                  </a:moveTo>
                  <a:lnTo>
                    <a:pt x="9048744" y="0"/>
                  </a:lnTo>
                </a:path>
              </a:pathLst>
            </a:custGeom>
            <a:ln w="9525">
              <a:solidFill>
                <a:srgbClr val="75B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92578" y="1520932"/>
            <a:ext cx="9058275" cy="171513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3430904" marR="2225675" indent="-1353185">
              <a:lnSpc>
                <a:spcPts val="6230"/>
              </a:lnSpc>
              <a:spcBef>
                <a:spcPts val="1015"/>
              </a:spcBef>
            </a:pPr>
            <a:r>
              <a:rPr sz="5900" spc="-5" dirty="0"/>
              <a:t>Black-Schole</a:t>
            </a:r>
            <a:r>
              <a:rPr sz="5900" dirty="0"/>
              <a:t>s  </a:t>
            </a:r>
            <a:r>
              <a:rPr sz="5900" spc="-5" dirty="0"/>
              <a:t>Model</a:t>
            </a:r>
            <a:endParaRPr sz="5900"/>
          </a:p>
        </p:txBody>
      </p:sp>
      <p:sp>
        <p:nvSpPr>
          <p:cNvPr id="8" name="object 8"/>
          <p:cNvSpPr txBox="1"/>
          <p:nvPr/>
        </p:nvSpPr>
        <p:spPr>
          <a:xfrm>
            <a:off x="1950196" y="5230686"/>
            <a:ext cx="14790419" cy="265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7800"/>
              </a:lnSpc>
              <a:spcBef>
                <a:spcPts val="100"/>
              </a:spcBef>
              <a:tabLst>
                <a:tab pos="10287000" algn="l"/>
              </a:tabLst>
            </a:pPr>
            <a:r>
              <a:rPr sz="4000" spc="-5" dirty="0">
                <a:solidFill>
                  <a:srgbClr val="FFFFFF"/>
                </a:solidFill>
                <a:latin typeface="Arimo"/>
                <a:cs typeface="Arimo"/>
              </a:rPr>
              <a:t>Black-Scholes </a:t>
            </a:r>
            <a:r>
              <a:rPr sz="4000" dirty="0">
                <a:solidFill>
                  <a:srgbClr val="FFFFFF"/>
                </a:solidFill>
                <a:latin typeface="Arimo"/>
                <a:cs typeface="Arimo"/>
              </a:rPr>
              <a:t>is a </a:t>
            </a:r>
            <a:r>
              <a:rPr sz="4000" b="1" spc="-5" dirty="0">
                <a:solidFill>
                  <a:srgbClr val="FFFFFF"/>
                </a:solidFill>
                <a:latin typeface="Arimo"/>
                <a:cs typeface="Arimo"/>
              </a:rPr>
              <a:t>pricing model </a:t>
            </a:r>
            <a:r>
              <a:rPr sz="4000" spc="-5" dirty="0">
                <a:solidFill>
                  <a:srgbClr val="FFFFFF"/>
                </a:solidFill>
                <a:latin typeface="Arimo"/>
                <a:cs typeface="Arimo"/>
              </a:rPr>
              <a:t>used </a:t>
            </a:r>
            <a:r>
              <a:rPr sz="4000" dirty="0">
                <a:solidFill>
                  <a:srgbClr val="FFFFFF"/>
                </a:solidFill>
                <a:latin typeface="Arimo"/>
                <a:cs typeface="Arimo"/>
              </a:rPr>
              <a:t>to </a:t>
            </a:r>
            <a:r>
              <a:rPr sz="4000" spc="-5" dirty="0">
                <a:solidFill>
                  <a:srgbClr val="FFFFFF"/>
                </a:solidFill>
                <a:latin typeface="Arimo"/>
                <a:cs typeface="Arimo"/>
              </a:rPr>
              <a:t>determine the fair price  or theoretical value for </a:t>
            </a:r>
            <a:r>
              <a:rPr sz="4000" dirty="0">
                <a:solidFill>
                  <a:srgbClr val="FFFFFF"/>
                </a:solidFill>
                <a:latin typeface="Arimo"/>
                <a:cs typeface="Arimo"/>
              </a:rPr>
              <a:t>a </a:t>
            </a:r>
            <a:r>
              <a:rPr sz="4000" b="1" spc="-5" dirty="0">
                <a:solidFill>
                  <a:srgbClr val="FFFFFF"/>
                </a:solidFill>
                <a:latin typeface="Arimo"/>
                <a:cs typeface="Arimo"/>
              </a:rPr>
              <a:t>call or </a:t>
            </a:r>
            <a:r>
              <a:rPr sz="4000" b="1" dirty="0">
                <a:solidFill>
                  <a:srgbClr val="FFFFFF"/>
                </a:solidFill>
                <a:latin typeface="Arimo"/>
                <a:cs typeface="Arimo"/>
              </a:rPr>
              <a:t>a</a:t>
            </a:r>
            <a:r>
              <a:rPr sz="4000" b="1" spc="5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mo"/>
                <a:cs typeface="Arimo"/>
              </a:rPr>
              <a:t>put</a:t>
            </a:r>
            <a:r>
              <a:rPr sz="4000" b="1" spc="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mo"/>
                <a:cs typeface="Arimo"/>
              </a:rPr>
              <a:t>option	</a:t>
            </a:r>
            <a:r>
              <a:rPr sz="4000" spc="-5" dirty="0">
                <a:solidFill>
                  <a:srgbClr val="FFFFFF"/>
                </a:solidFill>
                <a:latin typeface="Arimo"/>
                <a:cs typeface="Arimo"/>
              </a:rPr>
              <a:t>based on six  variables: </a:t>
            </a:r>
            <a:r>
              <a:rPr sz="4000" b="1" spc="-5" dirty="0">
                <a:solidFill>
                  <a:srgbClr val="FFFFFF"/>
                </a:solidFill>
                <a:latin typeface="Arimo"/>
                <a:cs typeface="Arimo"/>
              </a:rPr>
              <a:t>volatility, type of option, underlying stock price,  time, strike price, and the risk-free</a:t>
            </a:r>
            <a:r>
              <a:rPr sz="4000" b="1" spc="-1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mo"/>
                <a:cs typeface="Arimo"/>
              </a:rPr>
              <a:t>rate.</a:t>
            </a:r>
            <a:endParaRPr sz="4000">
              <a:latin typeface="Arimo"/>
              <a:cs typeface="Arim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93609" y="1019176"/>
            <a:ext cx="14647544" cy="7364730"/>
            <a:chOff x="1793609" y="1019176"/>
            <a:chExt cx="14647544" cy="7364730"/>
          </a:xfrm>
        </p:grpSpPr>
        <p:sp>
          <p:nvSpPr>
            <p:cNvPr id="10" name="object 10"/>
            <p:cNvSpPr/>
            <p:nvPr/>
          </p:nvSpPr>
          <p:spPr>
            <a:xfrm>
              <a:off x="4697343" y="1023938"/>
              <a:ext cx="9048750" cy="0"/>
            </a:xfrm>
            <a:custGeom>
              <a:avLst/>
              <a:gdLst/>
              <a:ahLst/>
              <a:cxnLst/>
              <a:rect l="l" t="t" r="r" b="b"/>
              <a:pathLst>
                <a:path w="9048750">
                  <a:moveTo>
                    <a:pt x="0" y="0"/>
                  </a:moveTo>
                  <a:lnTo>
                    <a:pt x="9048744" y="0"/>
                  </a:lnTo>
                </a:path>
              </a:pathLst>
            </a:custGeom>
            <a:ln w="9525">
              <a:solidFill>
                <a:srgbClr val="75B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93609" y="8378585"/>
              <a:ext cx="14592935" cy="0"/>
            </a:xfrm>
            <a:custGeom>
              <a:avLst/>
              <a:gdLst/>
              <a:ahLst/>
              <a:cxnLst/>
              <a:rect l="l" t="t" r="r" b="b"/>
              <a:pathLst>
                <a:path w="14592935">
                  <a:moveTo>
                    <a:pt x="0" y="0"/>
                  </a:moveTo>
                  <a:lnTo>
                    <a:pt x="14592475" y="0"/>
                  </a:lnTo>
                </a:path>
              </a:pathLst>
            </a:custGeom>
            <a:ln w="9525">
              <a:solidFill>
                <a:srgbClr val="75B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48150" y="5132557"/>
              <a:ext cx="14592935" cy="0"/>
            </a:xfrm>
            <a:custGeom>
              <a:avLst/>
              <a:gdLst/>
              <a:ahLst/>
              <a:cxnLst/>
              <a:rect l="l" t="t" r="r" b="b"/>
              <a:pathLst>
                <a:path w="14592935">
                  <a:moveTo>
                    <a:pt x="0" y="0"/>
                  </a:moveTo>
                  <a:lnTo>
                    <a:pt x="14592475" y="0"/>
                  </a:lnTo>
                </a:path>
              </a:pathLst>
            </a:custGeom>
            <a:ln w="9525">
              <a:solidFill>
                <a:srgbClr val="75B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78303" y="576864"/>
            <a:ext cx="685799" cy="685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6855" y="451953"/>
            <a:ext cx="501269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b="1" spc="-5" dirty="0">
                <a:solidFill>
                  <a:srgbClr val="000000"/>
                </a:solidFill>
                <a:latin typeface="Arimo"/>
                <a:cs typeface="Arimo"/>
              </a:rPr>
              <a:t>Assumptions</a:t>
            </a:r>
            <a:endParaRPr sz="62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6258" y="2063194"/>
            <a:ext cx="13146405" cy="94297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219075" rIns="0" bIns="0" rtlCol="0">
            <a:spAutoFit/>
          </a:bodyPr>
          <a:lstStyle/>
          <a:p>
            <a:pPr marR="17780" algn="ctr">
              <a:lnSpc>
                <a:spcPct val="100000"/>
              </a:lnSpc>
              <a:spcBef>
                <a:spcPts val="1725"/>
              </a:spcBef>
            </a:pP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The stock pays no</a:t>
            </a:r>
            <a:r>
              <a:rPr sz="3000" spc="-1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dividends.</a:t>
            </a:r>
            <a:endParaRPr sz="3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6258" y="3225606"/>
            <a:ext cx="13146405" cy="94297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279400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2200"/>
              </a:spcBef>
            </a:pP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The risk-free interest rate is constant and</a:t>
            </a:r>
            <a:r>
              <a:rPr sz="3000" spc="-2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known.</a:t>
            </a:r>
            <a:endParaRPr sz="3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6258" y="6721936"/>
            <a:ext cx="13146405" cy="1600200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321310" rIns="0" bIns="0" rtlCol="0">
            <a:spAutoFit/>
          </a:bodyPr>
          <a:lstStyle/>
          <a:p>
            <a:pPr marL="3627120" marR="651510" indent="-3018790">
              <a:lnSpc>
                <a:spcPct val="107800"/>
              </a:lnSpc>
              <a:spcBef>
                <a:spcPts val="2530"/>
              </a:spcBef>
            </a:pPr>
            <a:r>
              <a:rPr sz="2900" spc="-5" dirty="0">
                <a:solidFill>
                  <a:srgbClr val="FFFFFF"/>
                </a:solidFill>
                <a:latin typeface="Arimo"/>
                <a:cs typeface="Arimo"/>
              </a:rPr>
              <a:t>The stock price follows </a:t>
            </a:r>
            <a:r>
              <a:rPr sz="2900" dirty="0">
                <a:solidFill>
                  <a:srgbClr val="FFFFFF"/>
                </a:solidFill>
                <a:latin typeface="Arimo"/>
                <a:cs typeface="Arimo"/>
              </a:rPr>
              <a:t>a </a:t>
            </a:r>
            <a:r>
              <a:rPr sz="2900" spc="-5" dirty="0">
                <a:solidFill>
                  <a:srgbClr val="FFFFFF"/>
                </a:solidFill>
                <a:latin typeface="Arimo"/>
                <a:cs typeface="Arimo"/>
              </a:rPr>
              <a:t>geometric Brownian motion with constant drift </a:t>
            </a:r>
            <a:r>
              <a:rPr sz="2900" dirty="0">
                <a:solidFill>
                  <a:srgbClr val="FFFFFF"/>
                </a:solidFill>
                <a:latin typeface="Arimo"/>
                <a:cs typeface="Arimo"/>
              </a:rPr>
              <a:t>µ  </a:t>
            </a:r>
            <a:r>
              <a:rPr sz="2900" spc="-5" dirty="0">
                <a:solidFill>
                  <a:srgbClr val="FFFFFF"/>
                </a:solidFill>
                <a:latin typeface="Arimo"/>
                <a:cs typeface="Arimo"/>
              </a:rPr>
              <a:t>and volatility a: dS </a:t>
            </a:r>
            <a:r>
              <a:rPr sz="2900" dirty="0">
                <a:solidFill>
                  <a:srgbClr val="FFFFFF"/>
                </a:solidFill>
                <a:latin typeface="Arimo"/>
                <a:cs typeface="Arimo"/>
              </a:rPr>
              <a:t>=</a:t>
            </a:r>
            <a:r>
              <a:rPr sz="2900" spc="-2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Arimo"/>
                <a:cs typeface="Arimo"/>
              </a:rPr>
              <a:t>µSdt+aSdW(t).</a:t>
            </a:r>
            <a:endParaRPr sz="29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6258" y="4391040"/>
            <a:ext cx="13146405" cy="94297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219075" rIns="0" bIns="0" rtlCol="0">
            <a:spAutoFit/>
          </a:bodyPr>
          <a:lstStyle/>
          <a:p>
            <a:pPr marR="216535" algn="ctr">
              <a:lnSpc>
                <a:spcPct val="100000"/>
              </a:lnSpc>
              <a:spcBef>
                <a:spcPts val="1725"/>
              </a:spcBef>
            </a:pP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Applies to European-style options</a:t>
            </a:r>
            <a:r>
              <a:rPr sz="3000" spc="-1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only.</a:t>
            </a:r>
            <a:endParaRPr sz="30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96258" y="5556503"/>
            <a:ext cx="13146405" cy="94297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276225" rIns="0" bIns="0" rtlCol="0">
            <a:spAutoFit/>
          </a:bodyPr>
          <a:lstStyle/>
          <a:p>
            <a:pPr marL="1094740">
              <a:lnSpc>
                <a:spcPct val="100000"/>
              </a:lnSpc>
              <a:spcBef>
                <a:spcPts val="2175"/>
              </a:spcBef>
            </a:pP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The returns on the underlying asset are log-normally</a:t>
            </a:r>
            <a:r>
              <a:rPr sz="3000" spc="-4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distributed.</a:t>
            </a:r>
            <a:endParaRPr sz="3000">
              <a:latin typeface="Arimo"/>
              <a:cs typeface="Arim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8303" y="576864"/>
            <a:ext cx="6857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9757" y="797545"/>
            <a:ext cx="11868149" cy="8696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303" y="576864"/>
            <a:ext cx="6857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59898" y="1492044"/>
            <a:ext cx="1786609" cy="1786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34421" y="0"/>
            <a:ext cx="9525" cy="10282555"/>
          </a:xfrm>
          <a:custGeom>
            <a:avLst/>
            <a:gdLst/>
            <a:ahLst/>
            <a:cxnLst/>
            <a:rect l="l" t="t" r="r" b="b"/>
            <a:pathLst>
              <a:path w="9525" h="10282555">
                <a:moveTo>
                  <a:pt x="0" y="10282176"/>
                </a:moveTo>
                <a:lnTo>
                  <a:pt x="0" y="0"/>
                </a:lnTo>
                <a:lnTo>
                  <a:pt x="9525" y="0"/>
                </a:lnTo>
                <a:lnTo>
                  <a:pt x="9525" y="10282176"/>
                </a:lnTo>
                <a:lnTo>
                  <a:pt x="0" y="10282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67950" y="4250197"/>
            <a:ext cx="1786609" cy="1786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67950" y="7008357"/>
            <a:ext cx="1786609" cy="17865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6000" y="4720794"/>
            <a:ext cx="440245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900" dirty="0">
                <a:solidFill>
                  <a:srgbClr val="383BE3"/>
                </a:solidFill>
                <a:latin typeface="Arial Black"/>
                <a:cs typeface="Arial Black"/>
              </a:rPr>
              <a:t>Contents</a:t>
            </a:r>
            <a:endParaRPr sz="55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279334" y="1631912"/>
            <a:ext cx="51809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0000"/>
                </a:solidFill>
                <a:latin typeface="Arimo"/>
                <a:cs typeface="Arimo"/>
              </a:rPr>
              <a:t>MONTE CARLO APPLICATION  </a:t>
            </a:r>
            <a:r>
              <a:rPr sz="2800" b="1" dirty="0">
                <a:solidFill>
                  <a:srgbClr val="000000"/>
                </a:solidFill>
                <a:latin typeface="Arimo"/>
                <a:cs typeface="Arimo"/>
              </a:rPr>
              <a:t>IN</a:t>
            </a:r>
            <a:r>
              <a:rPr sz="2800" b="1" spc="-10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2800" b="1" spc="-5" dirty="0">
                <a:solidFill>
                  <a:srgbClr val="000000"/>
                </a:solidFill>
                <a:latin typeface="Arimo"/>
                <a:cs typeface="Arimo"/>
              </a:rPr>
              <a:t>MATH</a:t>
            </a:r>
            <a:endParaRPr sz="28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79334" y="4385674"/>
            <a:ext cx="56356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2800" b="1" spc="-5" dirty="0">
                <a:latin typeface="Arimo"/>
                <a:cs typeface="Arimo"/>
              </a:rPr>
              <a:t>MONTE CARLO APPLICATION </a:t>
            </a:r>
            <a:r>
              <a:rPr sz="2800" b="1" dirty="0">
                <a:latin typeface="Arimo"/>
                <a:cs typeface="Arimo"/>
              </a:rPr>
              <a:t>IN  </a:t>
            </a:r>
            <a:r>
              <a:rPr sz="2800" b="1" spc="-5" dirty="0">
                <a:latin typeface="Arimo"/>
                <a:cs typeface="Arimo"/>
              </a:rPr>
              <a:t>PROBABILITY</a:t>
            </a:r>
            <a:endParaRPr sz="2800">
              <a:latin typeface="Arimo"/>
              <a:cs typeface="Arim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79334" y="7140913"/>
            <a:ext cx="35217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2800" b="1" spc="-5" dirty="0">
                <a:latin typeface="Arimo"/>
                <a:cs typeface="Arimo"/>
              </a:rPr>
              <a:t>MONTE CARLO</a:t>
            </a:r>
            <a:r>
              <a:rPr sz="2800" b="1" spc="-90" dirty="0">
                <a:latin typeface="Arimo"/>
                <a:cs typeface="Arimo"/>
              </a:rPr>
              <a:t> </a:t>
            </a:r>
            <a:r>
              <a:rPr sz="2800" b="1" spc="-5" dirty="0">
                <a:latin typeface="Arimo"/>
                <a:cs typeface="Arimo"/>
              </a:rPr>
              <a:t>FOR  OPTION</a:t>
            </a:r>
            <a:r>
              <a:rPr sz="2800" b="1" spc="-20" dirty="0">
                <a:latin typeface="Arimo"/>
                <a:cs typeface="Arimo"/>
              </a:rPr>
              <a:t> </a:t>
            </a:r>
            <a:r>
              <a:rPr sz="2800" b="1" spc="-5" dirty="0">
                <a:latin typeface="Arimo"/>
                <a:cs typeface="Arimo"/>
              </a:rPr>
              <a:t>PRICING</a:t>
            </a:r>
            <a:endParaRPr sz="28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8075" y="2502151"/>
            <a:ext cx="15116159" cy="7153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303" y="576867"/>
            <a:ext cx="685799" cy="685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8262" y="500127"/>
            <a:ext cx="755142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b="1" spc="-5" dirty="0">
                <a:solidFill>
                  <a:srgbClr val="000000"/>
                </a:solidFill>
                <a:latin typeface="Arimo"/>
                <a:cs typeface="Arimo"/>
              </a:rPr>
              <a:t>Black Scholes</a:t>
            </a:r>
            <a:r>
              <a:rPr sz="6200" b="1" spc="-90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6200" b="1" spc="-5" dirty="0">
                <a:solidFill>
                  <a:srgbClr val="000000"/>
                </a:solidFill>
                <a:latin typeface="Arimo"/>
                <a:cs typeface="Arimo"/>
              </a:rPr>
              <a:t>Code</a:t>
            </a:r>
            <a:endParaRPr sz="62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303" y="576864"/>
            <a:ext cx="68579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700" y="2948247"/>
            <a:ext cx="104584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FFFFFF"/>
                </a:solidFill>
                <a:latin typeface="Arimo"/>
                <a:cs typeface="Arimo"/>
              </a:rPr>
              <a:t>Monte Carlo Option</a:t>
            </a:r>
            <a:r>
              <a:rPr sz="3800" b="1" spc="-1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800" b="1" spc="-5" dirty="0">
                <a:solidFill>
                  <a:srgbClr val="FFFFFF"/>
                </a:solidFill>
                <a:latin typeface="Arimo"/>
                <a:cs typeface="Arimo"/>
              </a:rPr>
              <a:t>Pricing</a:t>
            </a:r>
            <a:endParaRPr sz="38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2675" y="4656759"/>
            <a:ext cx="10090785" cy="22180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2960370" algn="l"/>
                <a:tab pos="3519804" algn="l"/>
                <a:tab pos="4282440" algn="l"/>
                <a:tab pos="6009640" algn="l"/>
                <a:tab pos="8502015" algn="l"/>
              </a:tabLst>
            </a:pPr>
            <a:r>
              <a:rPr sz="7200" dirty="0">
                <a:solidFill>
                  <a:srgbClr val="FFFFFF"/>
                </a:solidFill>
                <a:latin typeface="Arimo"/>
                <a:cs typeface="Arimo"/>
              </a:rPr>
              <a:t>Building	a	European	Call  Option	Pricing	Model</a:t>
            </a:r>
            <a:endParaRPr sz="72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17400" y="4240743"/>
            <a:ext cx="6000749" cy="398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41505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140796"/>
              <a:ext cx="18288000" cy="6146800"/>
            </a:xfrm>
            <a:custGeom>
              <a:avLst/>
              <a:gdLst/>
              <a:ahLst/>
              <a:cxnLst/>
              <a:rect l="l" t="t" r="r" b="b"/>
              <a:pathLst>
                <a:path w="18288000" h="6146800">
                  <a:moveTo>
                    <a:pt x="18287988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2185587" y="9525"/>
                  </a:lnTo>
                  <a:lnTo>
                    <a:pt x="12185587" y="3382734"/>
                  </a:lnTo>
                  <a:lnTo>
                    <a:pt x="6102312" y="3382734"/>
                  </a:lnTo>
                  <a:lnTo>
                    <a:pt x="6102312" y="18262"/>
                  </a:lnTo>
                  <a:lnTo>
                    <a:pt x="6092787" y="18262"/>
                  </a:lnTo>
                  <a:lnTo>
                    <a:pt x="6092787" y="3382734"/>
                  </a:lnTo>
                  <a:lnTo>
                    <a:pt x="0" y="3382734"/>
                  </a:lnTo>
                  <a:lnTo>
                    <a:pt x="0" y="3392259"/>
                  </a:lnTo>
                  <a:lnTo>
                    <a:pt x="6092787" y="3392259"/>
                  </a:lnTo>
                  <a:lnTo>
                    <a:pt x="6092787" y="6146203"/>
                  </a:lnTo>
                  <a:lnTo>
                    <a:pt x="6102312" y="6146203"/>
                  </a:lnTo>
                  <a:lnTo>
                    <a:pt x="6102312" y="3392259"/>
                  </a:lnTo>
                  <a:lnTo>
                    <a:pt x="12185587" y="3392259"/>
                  </a:lnTo>
                  <a:lnTo>
                    <a:pt x="12185587" y="6146203"/>
                  </a:lnTo>
                  <a:lnTo>
                    <a:pt x="12195112" y="6146203"/>
                  </a:lnTo>
                  <a:lnTo>
                    <a:pt x="12195112" y="3392259"/>
                  </a:lnTo>
                  <a:lnTo>
                    <a:pt x="18287988" y="3392259"/>
                  </a:lnTo>
                  <a:lnTo>
                    <a:pt x="18287988" y="3382734"/>
                  </a:lnTo>
                  <a:lnTo>
                    <a:pt x="12195112" y="3382734"/>
                  </a:lnTo>
                  <a:lnTo>
                    <a:pt x="12195112" y="9525"/>
                  </a:lnTo>
                  <a:lnTo>
                    <a:pt x="18287988" y="95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250649" y="4585014"/>
              <a:ext cx="1967834" cy="11144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88647" y="4585014"/>
              <a:ext cx="2009774" cy="11144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57819" y="4585014"/>
              <a:ext cx="1967880" cy="11906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61053" y="6034247"/>
            <a:ext cx="4381500" cy="1181100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67945" rIns="0" bIns="0" rtlCol="0">
            <a:spAutoFit/>
          </a:bodyPr>
          <a:lstStyle/>
          <a:p>
            <a:pPr marL="1068070" marR="986790" indent="-52705">
              <a:lnSpc>
                <a:spcPct val="106300"/>
              </a:lnSpc>
              <a:spcBef>
                <a:spcPts val="535"/>
              </a:spcBef>
            </a:pPr>
            <a:r>
              <a:rPr sz="3000" b="1" dirty="0">
                <a:solidFill>
                  <a:srgbClr val="FFFFFF"/>
                </a:solidFill>
                <a:latin typeface="Arimo"/>
                <a:cs typeface="Arimo"/>
              </a:rPr>
              <a:t>No Pattern</a:t>
            </a:r>
            <a:r>
              <a:rPr sz="3000" b="1" spc="-10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b="1" dirty="0">
                <a:solidFill>
                  <a:srgbClr val="FFFFFF"/>
                </a:solidFill>
                <a:latin typeface="Arimo"/>
                <a:cs typeface="Arimo"/>
              </a:rPr>
              <a:t>in  randomness</a:t>
            </a:r>
            <a:endParaRPr sz="3000">
              <a:latin typeface="Arimo"/>
              <a:cs typeface="Arim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57669" y="6081857"/>
            <a:ext cx="4381500" cy="113347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92710" rIns="0" bIns="0" rtlCol="0">
            <a:spAutoFit/>
          </a:bodyPr>
          <a:lstStyle/>
          <a:p>
            <a:pPr marL="1805939" marR="391795" indent="-1385570">
              <a:lnSpc>
                <a:spcPct val="108500"/>
              </a:lnSpc>
              <a:spcBef>
                <a:spcPts val="730"/>
              </a:spcBef>
            </a:pPr>
            <a:r>
              <a:rPr sz="2650" b="1" dirty="0">
                <a:solidFill>
                  <a:srgbClr val="FFFFFF"/>
                </a:solidFill>
                <a:latin typeface="Arimo"/>
                <a:cs typeface="Arimo"/>
              </a:rPr>
              <a:t>History doesn't repeat  itself</a:t>
            </a:r>
            <a:endParaRPr sz="2650">
              <a:latin typeface="Arimo"/>
              <a:cs typeface="Arim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52420" y="6081857"/>
            <a:ext cx="4381500" cy="115252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76200" rIns="0" bIns="0" rtlCol="0">
            <a:spAutoFit/>
          </a:bodyPr>
          <a:lstStyle/>
          <a:p>
            <a:pPr marL="1280795" marR="467995" indent="-783590">
              <a:lnSpc>
                <a:spcPct val="109100"/>
              </a:lnSpc>
              <a:spcBef>
                <a:spcPts val="600"/>
              </a:spcBef>
            </a:pPr>
            <a:r>
              <a:rPr sz="2750" b="1" spc="10" dirty="0">
                <a:solidFill>
                  <a:srgbClr val="FFFFFF"/>
                </a:solidFill>
                <a:latin typeface="Arimo"/>
                <a:cs typeface="Arimo"/>
              </a:rPr>
              <a:t>Take the risk or</a:t>
            </a:r>
            <a:r>
              <a:rPr sz="2750" b="1" spc="-7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750" b="1" spc="10" dirty="0">
                <a:solidFill>
                  <a:srgbClr val="FFFFFF"/>
                </a:solidFill>
                <a:latin typeface="Arimo"/>
                <a:cs typeface="Arimo"/>
              </a:rPr>
              <a:t>lose  the</a:t>
            </a:r>
            <a:r>
              <a:rPr sz="2750" b="1" spc="-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2750" b="1" spc="10" dirty="0">
                <a:solidFill>
                  <a:srgbClr val="FFFFFF"/>
                </a:solidFill>
                <a:latin typeface="Arimo"/>
                <a:cs typeface="Arimo"/>
              </a:rPr>
              <a:t>chance</a:t>
            </a:r>
            <a:endParaRPr sz="2750">
              <a:latin typeface="Arimo"/>
              <a:cs typeface="Arim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24934" y="2061171"/>
            <a:ext cx="93745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23665" algn="l"/>
                <a:tab pos="6312535" algn="l"/>
              </a:tabLst>
            </a:pPr>
            <a:r>
              <a:rPr sz="7200" b="1" dirty="0">
                <a:solidFill>
                  <a:srgbClr val="000000"/>
                </a:solidFill>
                <a:latin typeface="Arimo"/>
                <a:cs typeface="Arimo"/>
              </a:rPr>
              <a:t>Random	Walk	Theory</a:t>
            </a:r>
            <a:endParaRPr sz="7200">
              <a:latin typeface="Arimo"/>
              <a:cs typeface="Arim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4355" y="8134817"/>
            <a:ext cx="485394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8300"/>
              </a:lnSpc>
              <a:spcBef>
                <a:spcPts val="100"/>
              </a:spcBef>
            </a:pPr>
            <a:r>
              <a:rPr sz="3000" dirty="0">
                <a:latin typeface="Arimo"/>
                <a:cs typeface="Arimo"/>
              </a:rPr>
              <a:t>Random, Unpredictable  Variables Cause</a:t>
            </a:r>
            <a:r>
              <a:rPr sz="3000" spc="-70" dirty="0">
                <a:latin typeface="Arimo"/>
                <a:cs typeface="Arimo"/>
              </a:rPr>
              <a:t> </a:t>
            </a:r>
            <a:r>
              <a:rPr sz="3000" dirty="0">
                <a:latin typeface="Arimo"/>
                <a:cs typeface="Arimo"/>
              </a:rPr>
              <a:t>Asset</a:t>
            </a:r>
            <a:r>
              <a:rPr sz="3000" spc="-30" dirty="0">
                <a:latin typeface="Arimo"/>
                <a:cs typeface="Arimo"/>
              </a:rPr>
              <a:t> </a:t>
            </a:r>
            <a:r>
              <a:rPr sz="3000" dirty="0">
                <a:latin typeface="Arimo"/>
                <a:cs typeface="Arimo"/>
              </a:rPr>
              <a:t>Price  Movements</a:t>
            </a:r>
            <a:endParaRPr sz="3000">
              <a:latin typeface="Arimo"/>
              <a:cs typeface="Arim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66526" y="8382467"/>
            <a:ext cx="41554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 marR="5080" indent="-243840">
              <a:lnSpc>
                <a:spcPct val="108300"/>
              </a:lnSpc>
              <a:spcBef>
                <a:spcPts val="100"/>
              </a:spcBef>
            </a:pPr>
            <a:r>
              <a:rPr sz="3000" dirty="0">
                <a:latin typeface="Arimo"/>
                <a:cs typeface="Arimo"/>
              </a:rPr>
              <a:t>The Past is Unreliable</a:t>
            </a:r>
            <a:r>
              <a:rPr sz="3000" spc="-100" dirty="0">
                <a:latin typeface="Arimo"/>
                <a:cs typeface="Arimo"/>
              </a:rPr>
              <a:t> </a:t>
            </a:r>
            <a:r>
              <a:rPr sz="3000" dirty="0">
                <a:latin typeface="Arimo"/>
                <a:cs typeface="Arimo"/>
              </a:rPr>
              <a:t>in  Projecting the</a:t>
            </a:r>
            <a:r>
              <a:rPr sz="3000" spc="-40" dirty="0">
                <a:latin typeface="Arimo"/>
                <a:cs typeface="Arimo"/>
              </a:rPr>
              <a:t> </a:t>
            </a:r>
            <a:r>
              <a:rPr sz="3000" dirty="0">
                <a:latin typeface="Arimo"/>
                <a:cs typeface="Arimo"/>
              </a:rPr>
              <a:t>Future</a:t>
            </a:r>
            <a:endParaRPr sz="3000">
              <a:latin typeface="Arimo"/>
              <a:cs typeface="Arim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73311" y="7901340"/>
            <a:ext cx="4938395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8300"/>
              </a:lnSpc>
              <a:spcBef>
                <a:spcPts val="100"/>
              </a:spcBef>
            </a:pPr>
            <a:r>
              <a:rPr sz="3000" dirty="0">
                <a:latin typeface="Arimo"/>
                <a:cs typeface="Arimo"/>
              </a:rPr>
              <a:t>Attempting to</a:t>
            </a:r>
            <a:r>
              <a:rPr sz="3000" spc="-70" dirty="0">
                <a:latin typeface="Arimo"/>
                <a:cs typeface="Arimo"/>
              </a:rPr>
              <a:t> </a:t>
            </a:r>
            <a:r>
              <a:rPr sz="3000" dirty="0">
                <a:latin typeface="Arimo"/>
                <a:cs typeface="Arimo"/>
              </a:rPr>
              <a:t>Outperform</a:t>
            </a:r>
            <a:r>
              <a:rPr sz="3000" spc="-30" dirty="0">
                <a:latin typeface="Arimo"/>
                <a:cs typeface="Arimo"/>
              </a:rPr>
              <a:t> </a:t>
            </a:r>
            <a:r>
              <a:rPr sz="3000" dirty="0">
                <a:latin typeface="Arimo"/>
                <a:cs typeface="Arimo"/>
              </a:rPr>
              <a:t>the  Market Requires Taking  Significant, “Unjustifiable”  Risks</a:t>
            </a:r>
            <a:endParaRPr sz="3000">
              <a:latin typeface="Arimo"/>
              <a:cs typeface="Arim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303" y="576864"/>
            <a:ext cx="685799" cy="685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1961" y="5800993"/>
            <a:ext cx="7429499" cy="1801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6884" y="7965250"/>
            <a:ext cx="6911452" cy="249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39036" y="4883149"/>
            <a:ext cx="5106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mo"/>
                <a:cs typeface="Arimo"/>
              </a:rPr>
              <a:t>Geometric Brownian</a:t>
            </a:r>
            <a:r>
              <a:rPr sz="3000" b="1" spc="-95" dirty="0">
                <a:latin typeface="Arimo"/>
                <a:cs typeface="Arimo"/>
              </a:rPr>
              <a:t> </a:t>
            </a:r>
            <a:r>
              <a:rPr sz="3000" b="1" dirty="0">
                <a:latin typeface="Arimo"/>
                <a:cs typeface="Arimo"/>
              </a:rPr>
              <a:t>Motion</a:t>
            </a:r>
            <a:endParaRPr sz="3000">
              <a:latin typeface="Arimo"/>
              <a:cs typeface="Arim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832163" y="5348348"/>
            <a:ext cx="4550410" cy="1618615"/>
            <a:chOff x="11832163" y="5348348"/>
            <a:chExt cx="4550410" cy="1618615"/>
          </a:xfrm>
        </p:grpSpPr>
        <p:sp>
          <p:nvSpPr>
            <p:cNvPr id="6" name="object 6"/>
            <p:cNvSpPr/>
            <p:nvPr/>
          </p:nvSpPr>
          <p:spPr>
            <a:xfrm>
              <a:off x="14098676" y="5372160"/>
              <a:ext cx="17145" cy="561975"/>
            </a:xfrm>
            <a:custGeom>
              <a:avLst/>
              <a:gdLst/>
              <a:ahLst/>
              <a:cxnLst/>
              <a:rect l="l" t="t" r="r" b="b"/>
              <a:pathLst>
                <a:path w="17144" h="561975">
                  <a:moveTo>
                    <a:pt x="0" y="0"/>
                  </a:moveTo>
                  <a:lnTo>
                    <a:pt x="16865" y="561856"/>
                  </a:lnTo>
                </a:path>
              </a:pathLst>
            </a:custGeom>
            <a:ln w="473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35674" y="5960607"/>
              <a:ext cx="2210435" cy="0"/>
            </a:xfrm>
            <a:custGeom>
              <a:avLst/>
              <a:gdLst/>
              <a:ahLst/>
              <a:cxnLst/>
              <a:rect l="l" t="t" r="r" b="b"/>
              <a:pathLst>
                <a:path w="2210434">
                  <a:moveTo>
                    <a:pt x="0" y="0"/>
                  </a:moveTo>
                  <a:lnTo>
                    <a:pt x="2209901" y="0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69096" y="5937260"/>
              <a:ext cx="20320" cy="1005205"/>
            </a:xfrm>
            <a:custGeom>
              <a:avLst/>
              <a:gdLst/>
              <a:ahLst/>
              <a:cxnLst/>
              <a:rect l="l" t="t" r="r" b="b"/>
              <a:pathLst>
                <a:path w="20319" h="1005204">
                  <a:moveTo>
                    <a:pt x="0" y="0"/>
                  </a:moveTo>
                  <a:lnTo>
                    <a:pt x="19989" y="1004765"/>
                  </a:lnTo>
                </a:path>
              </a:pathLst>
            </a:custGeom>
            <a:ln w="474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15763" y="6845643"/>
              <a:ext cx="142875" cy="96520"/>
            </a:xfrm>
            <a:custGeom>
              <a:avLst/>
              <a:gdLst/>
              <a:ahLst/>
              <a:cxnLst/>
              <a:rect l="l" t="t" r="r" b="b"/>
              <a:pathLst>
                <a:path w="142875" h="96520">
                  <a:moveTo>
                    <a:pt x="142846" y="0"/>
                  </a:moveTo>
                  <a:lnTo>
                    <a:pt x="73312" y="96391"/>
                  </a:lnTo>
                  <a:lnTo>
                    <a:pt x="0" y="2841"/>
                  </a:lnTo>
                </a:path>
              </a:pathLst>
            </a:custGeom>
            <a:ln w="475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27372" y="5937778"/>
              <a:ext cx="0" cy="1005205"/>
            </a:xfrm>
            <a:custGeom>
              <a:avLst/>
              <a:gdLst/>
              <a:ahLst/>
              <a:cxnLst/>
              <a:rect l="l" t="t" r="r" b="b"/>
              <a:pathLst>
                <a:path h="1005204">
                  <a:moveTo>
                    <a:pt x="0" y="0"/>
                  </a:moveTo>
                  <a:lnTo>
                    <a:pt x="0" y="1005051"/>
                  </a:lnTo>
                </a:path>
              </a:pathLst>
            </a:custGeom>
            <a:ln w="475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55935" y="6847829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5" y="0"/>
                  </a:moveTo>
                  <a:lnTo>
                    <a:pt x="71437" y="95016"/>
                  </a:lnTo>
                  <a:lnTo>
                    <a:pt x="0" y="0"/>
                  </a:lnTo>
                </a:path>
              </a:pathLst>
            </a:custGeom>
            <a:ln w="475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927433" y="5961552"/>
              <a:ext cx="2181860" cy="0"/>
            </a:xfrm>
            <a:custGeom>
              <a:avLst/>
              <a:gdLst/>
              <a:ahLst/>
              <a:cxnLst/>
              <a:rect l="l" t="t" r="r" b="b"/>
              <a:pathLst>
                <a:path w="2181859">
                  <a:moveTo>
                    <a:pt x="0" y="0"/>
                  </a:moveTo>
                  <a:lnTo>
                    <a:pt x="2181329" y="0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4192676" y="2378975"/>
            <a:ext cx="9905999" cy="1552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8303" y="576864"/>
            <a:ext cx="685799" cy="685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465351" y="920437"/>
            <a:ext cx="3467099" cy="36004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9261" y="4883149"/>
            <a:ext cx="7096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mo"/>
                <a:cs typeface="Arimo"/>
              </a:rPr>
              <a:t>Given Equation of the underlying</a:t>
            </a:r>
            <a:r>
              <a:rPr sz="3000" b="1" spc="-100" dirty="0">
                <a:latin typeface="Arimo"/>
                <a:cs typeface="Arimo"/>
              </a:rPr>
              <a:t> </a:t>
            </a:r>
            <a:r>
              <a:rPr sz="3000" b="1" dirty="0">
                <a:latin typeface="Arimo"/>
                <a:cs typeface="Arimo"/>
              </a:rPr>
              <a:t>asset</a:t>
            </a:r>
            <a:endParaRPr sz="3000">
              <a:latin typeface="Arimo"/>
              <a:cs typeface="Arim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76871" y="7099720"/>
            <a:ext cx="4101465" cy="1254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0" marR="595630" indent="1155700">
              <a:lnSpc>
                <a:spcPct val="107500"/>
              </a:lnSpc>
              <a:spcBef>
                <a:spcPts val="100"/>
              </a:spcBef>
            </a:pPr>
            <a:r>
              <a:rPr sz="2500" u="heavy" spc="-5" dirty="0">
                <a:solidFill>
                  <a:srgbClr val="383BE3"/>
                </a:solidFill>
                <a:uFill>
                  <a:solidFill>
                    <a:srgbClr val="383BE3"/>
                  </a:solidFill>
                </a:uFill>
                <a:latin typeface="Arimo"/>
                <a:cs typeface="Arimo"/>
              </a:rPr>
              <a:t>Drift </a:t>
            </a:r>
            <a:r>
              <a:rPr sz="2500" spc="-5" dirty="0">
                <a:solidFill>
                  <a:srgbClr val="383BE3"/>
                </a:solidFill>
                <a:latin typeface="Arimo"/>
                <a:cs typeface="Arimo"/>
              </a:rPr>
              <a:t> </a:t>
            </a:r>
            <a:r>
              <a:rPr sz="2500" spc="-5" dirty="0">
                <a:latin typeface="Arimo"/>
                <a:cs typeface="Arimo"/>
              </a:rPr>
              <a:t>(Certain</a:t>
            </a:r>
            <a:r>
              <a:rPr sz="2500" spc="-65" dirty="0">
                <a:latin typeface="Arimo"/>
                <a:cs typeface="Arimo"/>
              </a:rPr>
              <a:t> </a:t>
            </a:r>
            <a:r>
              <a:rPr sz="2500" spc="-5" dirty="0">
                <a:latin typeface="Arimo"/>
                <a:cs typeface="Arimo"/>
              </a:rPr>
              <a:t>component)</a:t>
            </a:r>
            <a:endParaRPr sz="25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500" spc="-5" dirty="0">
                <a:latin typeface="Arimo"/>
                <a:cs typeface="Arimo"/>
              </a:rPr>
              <a:t>-returns over </a:t>
            </a:r>
            <a:r>
              <a:rPr sz="2500" dirty="0">
                <a:latin typeface="Arimo"/>
                <a:cs typeface="Arimo"/>
              </a:rPr>
              <a:t>a </a:t>
            </a:r>
            <a:r>
              <a:rPr sz="2500" spc="-5" dirty="0">
                <a:latin typeface="Arimo"/>
                <a:cs typeface="Arimo"/>
              </a:rPr>
              <a:t>period of</a:t>
            </a:r>
            <a:r>
              <a:rPr sz="2500" spc="-45" dirty="0">
                <a:latin typeface="Arimo"/>
                <a:cs typeface="Arimo"/>
              </a:rPr>
              <a:t> </a:t>
            </a:r>
            <a:r>
              <a:rPr sz="2500" spc="-5" dirty="0">
                <a:latin typeface="Arimo"/>
                <a:cs typeface="Arimo"/>
              </a:rPr>
              <a:t>time</a:t>
            </a:r>
            <a:endParaRPr sz="2500">
              <a:latin typeface="Arimo"/>
              <a:cs typeface="Arimo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610274" y="500127"/>
            <a:ext cx="706755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Monte Carlo</a:t>
            </a:r>
            <a:r>
              <a:rPr sz="6200" b="1" spc="-90" dirty="0">
                <a:solidFill>
                  <a:srgbClr val="383BE3"/>
                </a:solidFill>
                <a:latin typeface="Arimo"/>
                <a:cs typeface="Arimo"/>
              </a:rPr>
              <a:t> </a:t>
            </a: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Model</a:t>
            </a:r>
            <a:endParaRPr sz="6200">
              <a:latin typeface="Arimo"/>
              <a:cs typeface="Arim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686218" y="7131571"/>
            <a:ext cx="3254375" cy="1254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72845">
              <a:lnSpc>
                <a:spcPct val="107500"/>
              </a:lnSpc>
              <a:spcBef>
                <a:spcPts val="100"/>
              </a:spcBef>
            </a:pPr>
            <a:r>
              <a:rPr sz="2500" u="heavy" spc="-5" dirty="0">
                <a:solidFill>
                  <a:srgbClr val="383BE3"/>
                </a:solidFill>
                <a:uFill>
                  <a:solidFill>
                    <a:srgbClr val="383BE3"/>
                  </a:solidFill>
                </a:uFill>
                <a:latin typeface="Arimo"/>
                <a:cs typeface="Arimo"/>
              </a:rPr>
              <a:t>Shock </a:t>
            </a:r>
            <a:r>
              <a:rPr sz="2500" spc="-5" dirty="0">
                <a:solidFill>
                  <a:srgbClr val="383BE3"/>
                </a:solidFill>
                <a:latin typeface="Arimo"/>
                <a:cs typeface="Arimo"/>
              </a:rPr>
              <a:t> </a:t>
            </a:r>
            <a:r>
              <a:rPr sz="2500" spc="-5" dirty="0">
                <a:latin typeface="Arimo"/>
                <a:cs typeface="Arimo"/>
              </a:rPr>
              <a:t>(Uncertain</a:t>
            </a:r>
            <a:r>
              <a:rPr sz="2500" spc="-65" dirty="0">
                <a:latin typeface="Arimo"/>
                <a:cs typeface="Arimo"/>
              </a:rPr>
              <a:t> </a:t>
            </a:r>
            <a:r>
              <a:rPr sz="2500" spc="-5" dirty="0">
                <a:latin typeface="Arimo"/>
                <a:cs typeface="Arimo"/>
              </a:rPr>
              <a:t>component)</a:t>
            </a:r>
            <a:endParaRPr sz="2500">
              <a:latin typeface="Arimo"/>
              <a:cs typeface="Arimo"/>
            </a:endParaRPr>
          </a:p>
          <a:p>
            <a:pPr marL="1009650">
              <a:lnSpc>
                <a:spcPct val="100000"/>
              </a:lnSpc>
              <a:spcBef>
                <a:spcPts val="225"/>
              </a:spcBef>
            </a:pPr>
            <a:r>
              <a:rPr sz="2500" spc="-5" dirty="0">
                <a:latin typeface="Arimo"/>
                <a:cs typeface="Arimo"/>
              </a:rPr>
              <a:t>-volatility</a:t>
            </a:r>
            <a:endParaRPr sz="2500">
              <a:latin typeface="Arimo"/>
              <a:cs typeface="Arim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9261" y="8699104"/>
            <a:ext cx="60921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latin typeface="Arimo"/>
                <a:cs typeface="Arimo"/>
              </a:rPr>
              <a:t>Monte Carlo uses risk-neutrality, thus </a:t>
            </a:r>
            <a:r>
              <a:rPr sz="2500" dirty="0">
                <a:latin typeface="Arimo"/>
                <a:cs typeface="Arimo"/>
              </a:rPr>
              <a:t>μ =</a:t>
            </a:r>
            <a:r>
              <a:rPr sz="2500" spc="-25" dirty="0">
                <a:latin typeface="Arimo"/>
                <a:cs typeface="Arimo"/>
              </a:rPr>
              <a:t> </a:t>
            </a:r>
            <a:r>
              <a:rPr sz="2500" dirty="0">
                <a:latin typeface="Arimo"/>
                <a:cs typeface="Arimo"/>
              </a:rPr>
              <a:t>r.</a:t>
            </a:r>
            <a:endParaRPr sz="25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34452" y="6219"/>
            <a:ext cx="9525" cy="10281285"/>
          </a:xfrm>
          <a:custGeom>
            <a:avLst/>
            <a:gdLst/>
            <a:ahLst/>
            <a:cxnLst/>
            <a:rect l="l" t="t" r="r" b="b"/>
            <a:pathLst>
              <a:path w="9525" h="10281285">
                <a:moveTo>
                  <a:pt x="9525" y="10280779"/>
                </a:moveTo>
                <a:lnTo>
                  <a:pt x="0" y="10280779"/>
                </a:lnTo>
                <a:lnTo>
                  <a:pt x="0" y="0"/>
                </a:lnTo>
                <a:lnTo>
                  <a:pt x="9525" y="0"/>
                </a:lnTo>
                <a:lnTo>
                  <a:pt x="9525" y="10280779"/>
                </a:lnTo>
                <a:close/>
              </a:path>
            </a:pathLst>
          </a:custGeom>
          <a:solidFill>
            <a:srgbClr val="383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42642" y="2302074"/>
            <a:ext cx="1259085" cy="487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0671" y="3460270"/>
            <a:ext cx="8119248" cy="6061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92144" y="4602028"/>
            <a:ext cx="421190" cy="316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33914" y="8033930"/>
            <a:ext cx="3936108" cy="11411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07088" y="3060849"/>
            <a:ext cx="60071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760" dirty="0">
                <a:solidFill>
                  <a:srgbClr val="383BE3"/>
                </a:solidFill>
                <a:latin typeface="Arial Black"/>
                <a:cs typeface="Arial Black"/>
              </a:rPr>
              <a:t>0</a:t>
            </a:r>
            <a:r>
              <a:rPr sz="2300" spc="690" dirty="0">
                <a:solidFill>
                  <a:srgbClr val="383BE3"/>
                </a:solidFill>
                <a:latin typeface="Arial Black"/>
                <a:cs typeface="Arial Black"/>
              </a:rPr>
              <a:t>2</a:t>
            </a:r>
            <a:endParaRPr sz="23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92144" y="5745638"/>
            <a:ext cx="421190" cy="316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61481" y="2996643"/>
            <a:ext cx="5848350" cy="455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0170">
              <a:lnSpc>
                <a:spcPct val="106000"/>
              </a:lnSpc>
              <a:spcBef>
                <a:spcPts val="100"/>
              </a:spcBef>
            </a:pPr>
            <a:r>
              <a:rPr sz="2300" spc="80" dirty="0">
                <a:latin typeface="Arial"/>
                <a:cs typeface="Arial"/>
              </a:rPr>
              <a:t>We </a:t>
            </a:r>
            <a:r>
              <a:rPr sz="2300" spc="105" dirty="0">
                <a:latin typeface="Arial"/>
                <a:cs typeface="Arial"/>
              </a:rPr>
              <a:t>then </a:t>
            </a:r>
            <a:r>
              <a:rPr sz="2300" spc="70" dirty="0">
                <a:latin typeface="Arial"/>
                <a:cs typeface="Arial"/>
              </a:rPr>
              <a:t>simulate </a:t>
            </a:r>
            <a:r>
              <a:rPr sz="2300" spc="120" dirty="0">
                <a:latin typeface="Arial"/>
                <a:cs typeface="Arial"/>
              </a:rPr>
              <a:t>the </a:t>
            </a:r>
            <a:r>
              <a:rPr sz="2300" spc="140" dirty="0">
                <a:latin typeface="Arial"/>
                <a:cs typeface="Arial"/>
              </a:rPr>
              <a:t>stock </a:t>
            </a:r>
            <a:r>
              <a:rPr sz="2300" spc="95" dirty="0">
                <a:latin typeface="Arial"/>
                <a:cs typeface="Arial"/>
              </a:rPr>
              <a:t>price </a:t>
            </a:r>
            <a:r>
              <a:rPr sz="2300" spc="135" dirty="0">
                <a:latin typeface="Arial"/>
                <a:cs typeface="Arial"/>
              </a:rPr>
              <a:t>for </a:t>
            </a:r>
            <a:r>
              <a:rPr sz="2300" spc="-45" dirty="0">
                <a:latin typeface="Arial"/>
                <a:cs typeface="Arial"/>
              </a:rPr>
              <a:t>N  </a:t>
            </a:r>
            <a:r>
              <a:rPr sz="2300" spc="114" dirty="0">
                <a:latin typeface="Arial"/>
                <a:cs typeface="Arial"/>
              </a:rPr>
              <a:t>different </a:t>
            </a:r>
            <a:r>
              <a:rPr sz="2300" spc="90" dirty="0">
                <a:latin typeface="Arial"/>
                <a:cs typeface="Arial"/>
              </a:rPr>
              <a:t>paths </a:t>
            </a:r>
            <a:r>
              <a:rPr sz="2300" spc="80" dirty="0">
                <a:latin typeface="Arial"/>
                <a:cs typeface="Arial"/>
              </a:rPr>
              <a:t>under </a:t>
            </a:r>
            <a:r>
              <a:rPr sz="2300" spc="90" dirty="0">
                <a:latin typeface="Arial"/>
                <a:cs typeface="Arial"/>
              </a:rPr>
              <a:t>risk-neutral  probability</a:t>
            </a:r>
            <a:r>
              <a:rPr sz="2300" spc="-13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using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the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70" dirty="0">
                <a:latin typeface="Arial"/>
                <a:cs typeface="Arial"/>
              </a:rPr>
              <a:t>given</a:t>
            </a:r>
            <a:r>
              <a:rPr sz="2300" spc="-135" dirty="0">
                <a:latin typeface="Arial"/>
                <a:cs typeface="Arial"/>
              </a:rPr>
              <a:t> </a:t>
            </a:r>
            <a:r>
              <a:rPr sz="2300" spc="75" dirty="0">
                <a:latin typeface="Arial"/>
                <a:cs typeface="Arial"/>
              </a:rPr>
              <a:t>equation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50" dirty="0">
                <a:latin typeface="Arial"/>
                <a:cs typeface="Arial"/>
              </a:rPr>
              <a:t>of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the  </a:t>
            </a:r>
            <a:r>
              <a:rPr sz="2300" spc="35" dirty="0">
                <a:latin typeface="Arial"/>
                <a:cs typeface="Arial"/>
              </a:rPr>
              <a:t>underlying.</a:t>
            </a:r>
            <a:endParaRPr sz="2300">
              <a:latin typeface="Arial"/>
              <a:cs typeface="Arial"/>
            </a:endParaRPr>
          </a:p>
          <a:p>
            <a:pPr marL="12700" marR="926465">
              <a:lnSpc>
                <a:spcPts val="3080"/>
              </a:lnSpc>
              <a:spcBef>
                <a:spcPts val="75"/>
              </a:spcBef>
              <a:tabLst>
                <a:tab pos="4869180" algn="l"/>
              </a:tabLst>
            </a:pPr>
            <a:r>
              <a:rPr sz="2400" spc="-1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185" dirty="0">
                <a:latin typeface="Arial"/>
                <a:cs typeface="Arial"/>
              </a:rPr>
              <a:t>c</a:t>
            </a:r>
            <a:r>
              <a:rPr sz="2400" spc="70" dirty="0">
                <a:latin typeface="Arial"/>
                <a:cs typeface="Arial"/>
              </a:rPr>
              <a:t>h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p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270" dirty="0">
                <a:latin typeface="Arial"/>
                <a:cs typeface="Arial"/>
              </a:rPr>
              <a:t>t</a:t>
            </a:r>
            <a:r>
              <a:rPr sz="2400" spc="70" dirty="0">
                <a:latin typeface="Arial"/>
                <a:cs typeface="Arial"/>
              </a:rPr>
              <a:t>h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130" dirty="0">
                <a:latin typeface="Arial"/>
                <a:cs typeface="Arial"/>
              </a:rPr>
              <a:t>y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4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145" dirty="0">
                <a:latin typeface="Arial"/>
                <a:cs typeface="Arial"/>
              </a:rPr>
              <a:t>d</a:t>
            </a:r>
            <a:r>
              <a:rPr sz="2400" spc="35" dirty="0">
                <a:latin typeface="Arial"/>
                <a:cs typeface="Arial"/>
              </a:rPr>
              <a:t>s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35" dirty="0">
                <a:latin typeface="Arial"/>
                <a:cs typeface="Arial"/>
              </a:rPr>
              <a:t>s</a:t>
            </a:r>
            <a:r>
              <a:rPr sz="2400" spc="270" dirty="0">
                <a:latin typeface="Arial"/>
                <a:cs typeface="Arial"/>
              </a:rPr>
              <a:t>t</a:t>
            </a:r>
            <a:r>
              <a:rPr sz="2400" spc="100" dirty="0">
                <a:latin typeface="Arial"/>
                <a:cs typeface="Arial"/>
              </a:rPr>
              <a:t>o</a:t>
            </a:r>
            <a:r>
              <a:rPr sz="2400" spc="185" dirty="0">
                <a:latin typeface="Arial"/>
                <a:cs typeface="Arial"/>
              </a:rPr>
              <a:t>c</a:t>
            </a:r>
            <a:r>
              <a:rPr sz="2400" spc="160" dirty="0">
                <a:latin typeface="Arial"/>
                <a:cs typeface="Arial"/>
              </a:rPr>
              <a:t>k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p</a:t>
            </a:r>
            <a:r>
              <a:rPr sz="2400" spc="120" dirty="0">
                <a:latin typeface="Arial"/>
                <a:cs typeface="Arial"/>
              </a:rPr>
              <a:t>r</a:t>
            </a:r>
            <a:r>
              <a:rPr sz="2400" spc="10" dirty="0">
                <a:latin typeface="Arial"/>
                <a:cs typeface="Arial"/>
              </a:rPr>
              <a:t>i</a:t>
            </a:r>
            <a:r>
              <a:rPr sz="2400" spc="185" dirty="0">
                <a:latin typeface="Arial"/>
                <a:cs typeface="Arial"/>
              </a:rPr>
              <a:t>c</a:t>
            </a:r>
            <a:r>
              <a:rPr sz="2400" spc="4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320" dirty="0">
                <a:latin typeface="Arial"/>
                <a:cs typeface="Arial"/>
              </a:rPr>
              <a:t>:  </a:t>
            </a:r>
            <a:r>
              <a:rPr sz="2400" spc="130" dirty="0">
                <a:latin typeface="Arial"/>
                <a:cs typeface="Arial"/>
              </a:rPr>
              <a:t>where </a:t>
            </a:r>
            <a:r>
              <a:rPr sz="2400" spc="-20" dirty="0">
                <a:latin typeface="Arial"/>
                <a:cs typeface="Arial"/>
              </a:rPr>
              <a:t>j </a:t>
            </a:r>
            <a:r>
              <a:rPr sz="2400" spc="-340" dirty="0">
                <a:latin typeface="Arial"/>
                <a:cs typeface="Arial"/>
              </a:rPr>
              <a:t>= </a:t>
            </a:r>
            <a:r>
              <a:rPr sz="2400" spc="-245" dirty="0">
                <a:latin typeface="Arial"/>
                <a:cs typeface="Arial"/>
              </a:rPr>
              <a:t>1,2,3…N, </a:t>
            </a:r>
            <a:r>
              <a:rPr sz="2400" spc="125" dirty="0">
                <a:latin typeface="Arial"/>
                <a:cs typeface="Arial"/>
              </a:rPr>
              <a:t>at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T(Maturity).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95215" algn="l"/>
              </a:tabLst>
            </a:pPr>
            <a:r>
              <a:rPr sz="2400" spc="85" dirty="0">
                <a:latin typeface="Arial"/>
                <a:cs typeface="Arial"/>
              </a:rPr>
              <a:t>Payoff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145" dirty="0">
                <a:latin typeface="Arial"/>
                <a:cs typeface="Arial"/>
              </a:rPr>
              <a:t>for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40" dirty="0">
                <a:latin typeface="Arial"/>
                <a:cs typeface="Arial"/>
              </a:rPr>
              <a:t>call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option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is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max(	</a:t>
            </a:r>
            <a:r>
              <a:rPr sz="2400" spc="320" dirty="0">
                <a:latin typeface="Arial"/>
                <a:cs typeface="Arial"/>
              </a:rPr>
              <a:t>-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K,0)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6000"/>
              </a:lnSpc>
            </a:pPr>
            <a:r>
              <a:rPr sz="2300" spc="85" dirty="0">
                <a:latin typeface="Arial"/>
                <a:cs typeface="Arial"/>
              </a:rPr>
              <a:t>Estimated </a:t>
            </a:r>
            <a:r>
              <a:rPr sz="2300" spc="105" dirty="0">
                <a:latin typeface="Arial"/>
                <a:cs typeface="Arial"/>
              </a:rPr>
              <a:t>premium </a:t>
            </a:r>
            <a:r>
              <a:rPr sz="2300" spc="150" dirty="0">
                <a:latin typeface="Arial"/>
                <a:cs typeface="Arial"/>
              </a:rPr>
              <a:t>of </a:t>
            </a:r>
            <a:r>
              <a:rPr sz="2300" spc="120" dirty="0">
                <a:latin typeface="Arial"/>
                <a:cs typeface="Arial"/>
              </a:rPr>
              <a:t>the </a:t>
            </a:r>
            <a:r>
              <a:rPr sz="2300" spc="45" dirty="0">
                <a:latin typeface="Arial"/>
                <a:cs typeface="Arial"/>
              </a:rPr>
              <a:t>European </a:t>
            </a:r>
            <a:r>
              <a:rPr sz="2300" spc="10" dirty="0">
                <a:latin typeface="Arial"/>
                <a:cs typeface="Arial"/>
              </a:rPr>
              <a:t>Call  </a:t>
            </a:r>
            <a:r>
              <a:rPr sz="2300" spc="90" dirty="0">
                <a:latin typeface="Arial"/>
                <a:cs typeface="Arial"/>
              </a:rPr>
              <a:t>Option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5" dirty="0">
                <a:latin typeface="Arial"/>
                <a:cs typeface="Arial"/>
              </a:rPr>
              <a:t>(C)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20" dirty="0">
                <a:latin typeface="Arial"/>
                <a:cs typeface="Arial"/>
              </a:rPr>
              <a:t>is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the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55" dirty="0">
                <a:latin typeface="Arial"/>
                <a:cs typeface="Arial"/>
              </a:rPr>
              <a:t>average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50" dirty="0">
                <a:latin typeface="Arial"/>
                <a:cs typeface="Arial"/>
              </a:rPr>
              <a:t>of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10" dirty="0">
                <a:latin typeface="Arial"/>
                <a:cs typeface="Arial"/>
              </a:rPr>
              <a:t>payoffs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50" dirty="0">
                <a:latin typeface="Arial"/>
                <a:cs typeface="Arial"/>
              </a:rPr>
              <a:t>of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all</a:t>
            </a:r>
            <a:r>
              <a:rPr sz="2300" spc="-125" dirty="0">
                <a:latin typeface="Arial"/>
                <a:cs typeface="Arial"/>
              </a:rPr>
              <a:t> </a:t>
            </a:r>
            <a:r>
              <a:rPr sz="2300" spc="-45" dirty="0">
                <a:latin typeface="Arial"/>
                <a:cs typeface="Arial"/>
              </a:rPr>
              <a:t>N  </a:t>
            </a:r>
            <a:r>
              <a:rPr sz="2300" spc="90" dirty="0">
                <a:latin typeface="Arial"/>
                <a:cs typeface="Arial"/>
              </a:rPr>
              <a:t>paths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discounted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75" dirty="0">
                <a:latin typeface="Arial"/>
                <a:cs typeface="Arial"/>
              </a:rPr>
              <a:t>to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the</a:t>
            </a:r>
            <a:r>
              <a:rPr sz="2300" spc="-12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Present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-35" dirty="0">
                <a:latin typeface="Arial"/>
                <a:cs typeface="Arial"/>
              </a:rPr>
              <a:t>Value: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71402" y="2191615"/>
            <a:ext cx="6093736" cy="6801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27769" y="349250"/>
            <a:ext cx="6396355" cy="13036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275"/>
              </a:spcBef>
              <a:tabLst>
                <a:tab pos="1553845" algn="l"/>
                <a:tab pos="1731010" algn="l"/>
                <a:tab pos="3242310" algn="l"/>
                <a:tab pos="3864610" algn="l"/>
                <a:tab pos="5672455" algn="l"/>
              </a:tabLst>
            </a:pPr>
            <a:r>
              <a:rPr sz="4200" b="1" dirty="0">
                <a:solidFill>
                  <a:srgbClr val="000000"/>
                </a:solidFill>
                <a:latin typeface="Arimo"/>
                <a:cs typeface="Arimo"/>
              </a:rPr>
              <a:t>Monte	Carlo	in	Action	for  given	underlying</a:t>
            </a:r>
            <a:endParaRPr sz="4200">
              <a:latin typeface="Arimo"/>
              <a:cs typeface="Arim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61481" y="806680"/>
            <a:ext cx="6017895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100"/>
              </a:spcBef>
            </a:pPr>
            <a:r>
              <a:rPr sz="2300" spc="45" dirty="0">
                <a:latin typeface="Arial"/>
                <a:cs typeface="Arial"/>
              </a:rPr>
              <a:t>The</a:t>
            </a:r>
            <a:r>
              <a:rPr sz="2300" spc="-130" dirty="0">
                <a:latin typeface="Arial"/>
                <a:cs typeface="Arial"/>
              </a:rPr>
              <a:t> </a:t>
            </a:r>
            <a:r>
              <a:rPr sz="2300" spc="120" dirty="0">
                <a:latin typeface="Arial"/>
                <a:cs typeface="Arial"/>
              </a:rPr>
              <a:t>time</a:t>
            </a:r>
            <a:r>
              <a:rPr sz="2300" spc="-125" dirty="0">
                <a:latin typeface="Arial"/>
                <a:cs typeface="Arial"/>
              </a:rPr>
              <a:t> </a:t>
            </a:r>
            <a:r>
              <a:rPr sz="2300" spc="130" dirty="0">
                <a:latin typeface="Arial"/>
                <a:cs typeface="Arial"/>
              </a:rPr>
              <a:t>between</a:t>
            </a:r>
            <a:r>
              <a:rPr sz="2300" spc="-125" dirty="0">
                <a:latin typeface="Arial"/>
                <a:cs typeface="Arial"/>
              </a:rPr>
              <a:t> </a:t>
            </a:r>
            <a:r>
              <a:rPr sz="2300" spc="105" dirty="0">
                <a:latin typeface="Arial"/>
                <a:cs typeface="Arial"/>
              </a:rPr>
              <a:t>t(start)</a:t>
            </a:r>
            <a:r>
              <a:rPr sz="2300" spc="-125" dirty="0">
                <a:latin typeface="Arial"/>
                <a:cs typeface="Arial"/>
              </a:rPr>
              <a:t> </a:t>
            </a:r>
            <a:r>
              <a:rPr sz="2300" spc="60" dirty="0">
                <a:latin typeface="Arial"/>
                <a:cs typeface="Arial"/>
              </a:rPr>
              <a:t>and</a:t>
            </a:r>
            <a:r>
              <a:rPr sz="2300" spc="-125" dirty="0">
                <a:latin typeface="Arial"/>
                <a:cs typeface="Arial"/>
              </a:rPr>
              <a:t> </a:t>
            </a:r>
            <a:r>
              <a:rPr sz="2300" spc="90" dirty="0">
                <a:latin typeface="Arial"/>
                <a:cs typeface="Arial"/>
              </a:rPr>
              <a:t>T(maturity)</a:t>
            </a:r>
            <a:r>
              <a:rPr sz="2300" spc="-125" dirty="0">
                <a:latin typeface="Arial"/>
                <a:cs typeface="Arial"/>
              </a:rPr>
              <a:t> </a:t>
            </a:r>
            <a:r>
              <a:rPr sz="2300" spc="20" dirty="0">
                <a:latin typeface="Arial"/>
                <a:cs typeface="Arial"/>
              </a:rPr>
              <a:t>is  </a:t>
            </a:r>
            <a:r>
              <a:rPr sz="2300" spc="95" dirty="0">
                <a:latin typeface="Arial"/>
                <a:cs typeface="Arial"/>
              </a:rPr>
              <a:t>discretized </a:t>
            </a:r>
            <a:r>
              <a:rPr sz="2300" spc="105" dirty="0">
                <a:latin typeface="Arial"/>
                <a:cs typeface="Arial"/>
              </a:rPr>
              <a:t>into </a:t>
            </a:r>
            <a:r>
              <a:rPr sz="2300" spc="55" dirty="0">
                <a:latin typeface="Arial"/>
                <a:cs typeface="Arial"/>
              </a:rPr>
              <a:t>M(given </a:t>
            </a:r>
            <a:r>
              <a:rPr sz="2300" spc="5" dirty="0">
                <a:latin typeface="Arial"/>
                <a:cs typeface="Arial"/>
              </a:rPr>
              <a:t>as </a:t>
            </a:r>
            <a:r>
              <a:rPr sz="2300" spc="155" dirty="0">
                <a:latin typeface="Arial"/>
                <a:cs typeface="Arial"/>
              </a:rPr>
              <a:t>240) </a:t>
            </a:r>
            <a:r>
              <a:rPr sz="2300" spc="80" dirty="0">
                <a:latin typeface="Arial"/>
                <a:cs typeface="Arial"/>
              </a:rPr>
              <a:t>equally-  spaced </a:t>
            </a:r>
            <a:r>
              <a:rPr sz="2300" spc="120" dirty="0">
                <a:latin typeface="Arial"/>
                <a:cs typeface="Arial"/>
              </a:rPr>
              <a:t>time</a:t>
            </a:r>
            <a:r>
              <a:rPr sz="2300" spc="-335" dirty="0">
                <a:latin typeface="Arial"/>
                <a:cs typeface="Arial"/>
              </a:rPr>
              <a:t> </a:t>
            </a:r>
            <a:r>
              <a:rPr sz="2300" spc="100" dirty="0">
                <a:latin typeface="Arial"/>
                <a:cs typeface="Arial"/>
              </a:rPr>
              <a:t>steps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77781" y="870891"/>
            <a:ext cx="45910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760" dirty="0">
                <a:solidFill>
                  <a:srgbClr val="383BE3"/>
                </a:solidFill>
                <a:latin typeface="Arial Black"/>
                <a:cs typeface="Arial Black"/>
              </a:rPr>
              <a:t>0</a:t>
            </a:r>
            <a:r>
              <a:rPr sz="2300" spc="-420" dirty="0">
                <a:solidFill>
                  <a:srgbClr val="383BE3"/>
                </a:solidFill>
                <a:latin typeface="Arial Black"/>
                <a:cs typeface="Arial Black"/>
              </a:rPr>
              <a:t>1</a:t>
            </a:r>
            <a:endParaRPr sz="23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07088" y="6471287"/>
            <a:ext cx="60071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760" dirty="0">
                <a:solidFill>
                  <a:srgbClr val="383BE3"/>
                </a:solidFill>
                <a:latin typeface="Arial Black"/>
                <a:cs typeface="Arial Black"/>
              </a:rPr>
              <a:t>0</a:t>
            </a:r>
            <a:r>
              <a:rPr sz="2300" spc="690" dirty="0">
                <a:solidFill>
                  <a:srgbClr val="383BE3"/>
                </a:solidFill>
                <a:latin typeface="Arial Black"/>
                <a:cs typeface="Arial Black"/>
              </a:rPr>
              <a:t>3</a:t>
            </a:r>
            <a:endParaRPr sz="2300">
              <a:latin typeface="Arial Black"/>
              <a:cs typeface="Arial 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303" y="576864"/>
            <a:ext cx="685799" cy="685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60077" y="2138869"/>
            <a:ext cx="8381999" cy="6391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7080" y="2138869"/>
            <a:ext cx="8496299" cy="6391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7210" y="814785"/>
            <a:ext cx="1598612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11295" algn="l"/>
                <a:tab pos="11496675" algn="l"/>
              </a:tabLst>
            </a:pPr>
            <a:r>
              <a:rPr sz="5200" b="1" spc="-5" dirty="0">
                <a:solidFill>
                  <a:srgbClr val="000000"/>
                </a:solidFill>
                <a:latin typeface="Arimo"/>
                <a:cs typeface="Arimo"/>
              </a:rPr>
              <a:t>Plots</a:t>
            </a:r>
            <a:r>
              <a:rPr sz="5200" b="1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5200" b="1" spc="-5" dirty="0">
                <a:solidFill>
                  <a:srgbClr val="000000"/>
                </a:solidFill>
                <a:latin typeface="Arimo"/>
                <a:cs typeface="Arimo"/>
              </a:rPr>
              <a:t>of</a:t>
            </a:r>
            <a:r>
              <a:rPr sz="5200" b="1" spc="5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5200" b="1" spc="-5" dirty="0">
                <a:solidFill>
                  <a:srgbClr val="000000"/>
                </a:solidFill>
                <a:latin typeface="Arimo"/>
                <a:cs typeface="Arimo"/>
              </a:rPr>
              <a:t>Call	Option Premium</a:t>
            </a:r>
            <a:r>
              <a:rPr sz="5200" b="1" spc="15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5200" b="1" spc="-5" dirty="0">
                <a:solidFill>
                  <a:srgbClr val="000000"/>
                </a:solidFill>
                <a:latin typeface="Arimo"/>
                <a:cs typeface="Arimo"/>
              </a:rPr>
              <a:t>vs</a:t>
            </a:r>
            <a:r>
              <a:rPr sz="5200" b="1" spc="5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5200" b="1" spc="-5" dirty="0">
                <a:solidFill>
                  <a:srgbClr val="000000"/>
                </a:solidFill>
                <a:latin typeface="Arimo"/>
                <a:cs typeface="Arimo"/>
              </a:rPr>
              <a:t>No.	of</a:t>
            </a:r>
            <a:r>
              <a:rPr sz="5200" b="1" spc="-70" dirty="0">
                <a:solidFill>
                  <a:srgbClr val="000000"/>
                </a:solidFill>
                <a:latin typeface="Arimo"/>
                <a:cs typeface="Arimo"/>
              </a:rPr>
              <a:t> </a:t>
            </a:r>
            <a:r>
              <a:rPr sz="5200" b="1" spc="-5" dirty="0">
                <a:solidFill>
                  <a:srgbClr val="000000"/>
                </a:solidFill>
                <a:latin typeface="Arimo"/>
                <a:cs typeface="Arimo"/>
              </a:rPr>
              <a:t>simulations</a:t>
            </a:r>
            <a:endParaRPr sz="52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8303" y="576867"/>
            <a:ext cx="685799" cy="685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2606" y="500124"/>
            <a:ext cx="912304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Trade-off in Monte</a:t>
            </a:r>
            <a:r>
              <a:rPr sz="6200" b="1" spc="-85" dirty="0">
                <a:solidFill>
                  <a:srgbClr val="383BE3"/>
                </a:solidFill>
                <a:latin typeface="Arimo"/>
                <a:cs typeface="Arimo"/>
              </a:rPr>
              <a:t> </a:t>
            </a: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Carlo</a:t>
            </a:r>
            <a:endParaRPr sz="62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2107" y="2847353"/>
            <a:ext cx="175698" cy="175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1199" y="2607589"/>
            <a:ext cx="11277600" cy="5982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spc="-5" dirty="0">
                <a:latin typeface="Arial"/>
                <a:cs typeface="Arial"/>
              </a:rPr>
              <a:t>Theory </a:t>
            </a:r>
            <a:r>
              <a:rPr sz="3800" spc="105" dirty="0">
                <a:latin typeface="Arial"/>
                <a:cs typeface="Arial"/>
              </a:rPr>
              <a:t>of </a:t>
            </a:r>
            <a:r>
              <a:rPr sz="3800" dirty="0">
                <a:latin typeface="Arial"/>
                <a:cs typeface="Arial"/>
              </a:rPr>
              <a:t>large</a:t>
            </a:r>
            <a:r>
              <a:rPr sz="3800" spc="-300" dirty="0">
                <a:latin typeface="Arial"/>
                <a:cs typeface="Arial"/>
              </a:rPr>
              <a:t> </a:t>
            </a:r>
            <a:r>
              <a:rPr sz="3800" spc="100" dirty="0">
                <a:latin typeface="Arial"/>
                <a:cs typeface="Arial"/>
              </a:rPr>
              <a:t>numbers</a:t>
            </a:r>
            <a:endParaRPr sz="3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800" spc="110" dirty="0">
                <a:latin typeface="Arial"/>
                <a:cs typeface="Arial"/>
              </a:rPr>
              <a:t>More</a:t>
            </a:r>
            <a:r>
              <a:rPr sz="3800" spc="-70" dirty="0">
                <a:latin typeface="Arial"/>
                <a:cs typeface="Arial"/>
              </a:rPr>
              <a:t> </a:t>
            </a:r>
            <a:r>
              <a:rPr sz="3800" spc="114" dirty="0">
                <a:latin typeface="Arial"/>
                <a:cs typeface="Arial"/>
              </a:rPr>
              <a:t>the</a:t>
            </a:r>
            <a:r>
              <a:rPr sz="3800" spc="-65" dirty="0">
                <a:latin typeface="Arial"/>
                <a:cs typeface="Arial"/>
              </a:rPr>
              <a:t> </a:t>
            </a:r>
            <a:r>
              <a:rPr sz="3800" spc="10" dirty="0">
                <a:latin typeface="Arial"/>
                <a:cs typeface="Arial"/>
              </a:rPr>
              <a:t>paths,</a:t>
            </a:r>
            <a:r>
              <a:rPr sz="3800" spc="-65" dirty="0">
                <a:latin typeface="Arial"/>
                <a:cs typeface="Arial"/>
              </a:rPr>
              <a:t> </a:t>
            </a:r>
            <a:r>
              <a:rPr sz="3800" spc="55" dirty="0">
                <a:latin typeface="Arial"/>
                <a:cs typeface="Arial"/>
              </a:rPr>
              <a:t>longer</a:t>
            </a:r>
            <a:r>
              <a:rPr sz="3800" spc="-65" dirty="0">
                <a:latin typeface="Arial"/>
                <a:cs typeface="Arial"/>
              </a:rPr>
              <a:t> </a:t>
            </a:r>
            <a:r>
              <a:rPr sz="3800" spc="-50" dirty="0">
                <a:latin typeface="Arial"/>
                <a:cs typeface="Arial"/>
              </a:rPr>
              <a:t>is</a:t>
            </a:r>
            <a:r>
              <a:rPr sz="3800" spc="-65" dirty="0">
                <a:latin typeface="Arial"/>
                <a:cs typeface="Arial"/>
              </a:rPr>
              <a:t> </a:t>
            </a:r>
            <a:r>
              <a:rPr sz="3800" spc="114" dirty="0">
                <a:latin typeface="Arial"/>
                <a:cs typeface="Arial"/>
              </a:rPr>
              <a:t>the</a:t>
            </a:r>
            <a:r>
              <a:rPr sz="3800" spc="-65" dirty="0">
                <a:latin typeface="Arial"/>
                <a:cs typeface="Arial"/>
              </a:rPr>
              <a:t> </a:t>
            </a:r>
            <a:r>
              <a:rPr sz="3800" spc="65" dirty="0">
                <a:latin typeface="Arial"/>
                <a:cs typeface="Arial"/>
              </a:rPr>
              <a:t>simulation</a:t>
            </a:r>
            <a:r>
              <a:rPr sz="3800" spc="-65" dirty="0">
                <a:latin typeface="Arial"/>
                <a:cs typeface="Arial"/>
              </a:rPr>
              <a:t> </a:t>
            </a:r>
            <a:r>
              <a:rPr sz="3800" spc="105" dirty="0">
                <a:latin typeface="Arial"/>
                <a:cs typeface="Arial"/>
              </a:rPr>
              <a:t>time</a:t>
            </a:r>
            <a:endParaRPr sz="3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600">
              <a:latin typeface="Arial"/>
              <a:cs typeface="Arial"/>
            </a:endParaRPr>
          </a:p>
          <a:p>
            <a:pPr marL="12700" marR="504190">
              <a:lnSpc>
                <a:spcPct val="115999"/>
              </a:lnSpc>
            </a:pPr>
            <a:r>
              <a:rPr sz="3800" spc="20" dirty="0">
                <a:latin typeface="Arial"/>
                <a:cs typeface="Arial"/>
              </a:rPr>
              <a:t>Trade-off </a:t>
            </a:r>
            <a:r>
              <a:rPr sz="3800" spc="65" dirty="0">
                <a:latin typeface="Arial"/>
                <a:cs typeface="Arial"/>
              </a:rPr>
              <a:t>between </a:t>
            </a:r>
            <a:r>
              <a:rPr sz="3800" spc="114" dirty="0">
                <a:latin typeface="Arial"/>
                <a:cs typeface="Arial"/>
              </a:rPr>
              <a:t>the </a:t>
            </a:r>
            <a:r>
              <a:rPr sz="3800" b="1" spc="10" dirty="0">
                <a:latin typeface="Noto Sans"/>
                <a:cs typeface="Noto Sans"/>
              </a:rPr>
              <a:t>computational time</a:t>
            </a:r>
            <a:r>
              <a:rPr sz="3800" b="1" spc="-440" dirty="0">
                <a:latin typeface="Noto Sans"/>
                <a:cs typeface="Noto Sans"/>
              </a:rPr>
              <a:t> </a:t>
            </a:r>
            <a:r>
              <a:rPr sz="3800" spc="65" dirty="0">
                <a:latin typeface="Arial"/>
                <a:cs typeface="Arial"/>
              </a:rPr>
              <a:t>and  </a:t>
            </a:r>
            <a:r>
              <a:rPr sz="3800" spc="114" dirty="0">
                <a:latin typeface="Arial"/>
                <a:cs typeface="Arial"/>
              </a:rPr>
              <a:t>the </a:t>
            </a:r>
            <a:r>
              <a:rPr sz="3800" b="1" spc="10" dirty="0">
                <a:latin typeface="Noto Sans"/>
                <a:cs typeface="Noto Sans"/>
              </a:rPr>
              <a:t>precision </a:t>
            </a:r>
            <a:r>
              <a:rPr sz="3800" b="1" spc="5" dirty="0">
                <a:latin typeface="Noto Sans"/>
                <a:cs typeface="Noto Sans"/>
              </a:rPr>
              <a:t>of </a:t>
            </a:r>
            <a:r>
              <a:rPr sz="3800" b="1" spc="10" dirty="0">
                <a:latin typeface="Noto Sans"/>
                <a:cs typeface="Noto Sans"/>
              </a:rPr>
              <a:t>the option price </a:t>
            </a:r>
            <a:r>
              <a:rPr sz="3800" spc="45" dirty="0">
                <a:latin typeface="Arial"/>
                <a:cs typeface="Arial"/>
              </a:rPr>
              <a:t>regarding  </a:t>
            </a:r>
            <a:r>
              <a:rPr sz="3800" spc="135" dirty="0">
                <a:latin typeface="Arial"/>
                <a:cs typeface="Arial"/>
              </a:rPr>
              <a:t>number </a:t>
            </a:r>
            <a:r>
              <a:rPr sz="3800" spc="105" dirty="0">
                <a:latin typeface="Arial"/>
                <a:cs typeface="Arial"/>
              </a:rPr>
              <a:t>of </a:t>
            </a:r>
            <a:r>
              <a:rPr sz="3800" spc="60" dirty="0">
                <a:latin typeface="Arial"/>
                <a:cs typeface="Arial"/>
              </a:rPr>
              <a:t>paths </a:t>
            </a:r>
            <a:r>
              <a:rPr sz="3800" spc="80" dirty="0">
                <a:latin typeface="Arial"/>
                <a:cs typeface="Arial"/>
              </a:rPr>
              <a:t>in</a:t>
            </a:r>
            <a:r>
              <a:rPr sz="3800" spc="-565" dirty="0">
                <a:latin typeface="Arial"/>
                <a:cs typeface="Arial"/>
              </a:rPr>
              <a:t> </a:t>
            </a:r>
            <a:r>
              <a:rPr sz="3800" spc="65" dirty="0">
                <a:latin typeface="Arial"/>
                <a:cs typeface="Arial"/>
              </a:rPr>
              <a:t>simulation</a:t>
            </a:r>
            <a:endParaRPr sz="3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800" spc="70" dirty="0">
                <a:latin typeface="Arial"/>
                <a:cs typeface="Arial"/>
              </a:rPr>
              <a:t>Optimal</a:t>
            </a:r>
            <a:r>
              <a:rPr sz="3800" spc="-65" dirty="0">
                <a:latin typeface="Arial"/>
                <a:cs typeface="Arial"/>
              </a:rPr>
              <a:t> </a:t>
            </a:r>
            <a:r>
              <a:rPr sz="3800" spc="135" dirty="0">
                <a:latin typeface="Arial"/>
                <a:cs typeface="Arial"/>
              </a:rPr>
              <a:t>number</a:t>
            </a:r>
            <a:r>
              <a:rPr sz="3800" spc="-60" dirty="0">
                <a:latin typeface="Arial"/>
                <a:cs typeface="Arial"/>
              </a:rPr>
              <a:t> </a:t>
            </a:r>
            <a:r>
              <a:rPr sz="3800" spc="105" dirty="0">
                <a:latin typeface="Arial"/>
                <a:cs typeface="Arial"/>
              </a:rPr>
              <a:t>of</a:t>
            </a:r>
            <a:r>
              <a:rPr sz="3800" spc="-65" dirty="0">
                <a:latin typeface="Arial"/>
                <a:cs typeface="Arial"/>
              </a:rPr>
              <a:t> </a:t>
            </a:r>
            <a:r>
              <a:rPr sz="3800" spc="90" dirty="0">
                <a:latin typeface="Arial"/>
                <a:cs typeface="Arial"/>
              </a:rPr>
              <a:t>runs</a:t>
            </a:r>
            <a:r>
              <a:rPr sz="3800" spc="-60" dirty="0">
                <a:latin typeface="Arial"/>
                <a:cs typeface="Arial"/>
              </a:rPr>
              <a:t> </a:t>
            </a:r>
            <a:r>
              <a:rPr sz="3800" spc="140" dirty="0">
                <a:latin typeface="Arial"/>
                <a:cs typeface="Arial"/>
              </a:rPr>
              <a:t>for</a:t>
            </a:r>
            <a:r>
              <a:rPr sz="3800" spc="-60" dirty="0">
                <a:latin typeface="Arial"/>
                <a:cs typeface="Arial"/>
              </a:rPr>
              <a:t> </a:t>
            </a:r>
            <a:r>
              <a:rPr sz="3800" spc="114" dirty="0">
                <a:latin typeface="Arial"/>
                <a:cs typeface="Arial"/>
              </a:rPr>
              <a:t>Monte</a:t>
            </a:r>
            <a:r>
              <a:rPr sz="3800" spc="-65" dirty="0">
                <a:latin typeface="Arial"/>
                <a:cs typeface="Arial"/>
              </a:rPr>
              <a:t> </a:t>
            </a:r>
            <a:r>
              <a:rPr sz="3800" spc="-20" dirty="0">
                <a:latin typeface="Arial"/>
                <a:cs typeface="Arial"/>
              </a:rPr>
              <a:t>Carlo</a:t>
            </a:r>
            <a:r>
              <a:rPr sz="3800" spc="-60" dirty="0">
                <a:latin typeface="Arial"/>
                <a:cs typeface="Arial"/>
              </a:rPr>
              <a:t> </a:t>
            </a:r>
            <a:r>
              <a:rPr sz="3800" spc="30" dirty="0">
                <a:latin typeface="Arial"/>
                <a:cs typeface="Arial"/>
              </a:rPr>
              <a:t>Simulation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2107" y="4190928"/>
            <a:ext cx="175698" cy="175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2107" y="5534502"/>
            <a:ext cx="175698" cy="175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2107" y="8221651"/>
            <a:ext cx="175698" cy="175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1441" y="321978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2016" y="2355356"/>
            <a:ext cx="11391900" cy="23564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845185" marR="5080" indent="-833119">
              <a:lnSpc>
                <a:spcPts val="4580"/>
              </a:lnSpc>
              <a:spcBef>
                <a:spcPts val="290"/>
              </a:spcBef>
            </a:pPr>
            <a:r>
              <a:rPr sz="3850" b="1" dirty="0">
                <a:latin typeface="Arimo"/>
                <a:cs typeface="Arimo"/>
              </a:rPr>
              <a:t>To </a:t>
            </a:r>
            <a:r>
              <a:rPr sz="3850" b="1" spc="-5" dirty="0">
                <a:latin typeface="Arimo"/>
                <a:cs typeface="Arimo"/>
              </a:rPr>
              <a:t>estimate the optimal number </a:t>
            </a:r>
            <a:r>
              <a:rPr sz="3850" b="1" dirty="0">
                <a:latin typeface="Arimo"/>
                <a:cs typeface="Arimo"/>
              </a:rPr>
              <a:t>of </a:t>
            </a:r>
            <a:r>
              <a:rPr sz="3850" b="1" spc="-5" dirty="0">
                <a:latin typeface="Arimo"/>
                <a:cs typeface="Arimo"/>
              </a:rPr>
              <a:t>iterations.  </a:t>
            </a:r>
            <a:r>
              <a:rPr sz="3850" spc="-5" dirty="0">
                <a:latin typeface="Arimo"/>
                <a:cs typeface="Arimo"/>
              </a:rPr>
              <a:t>estimate standard deviation </a:t>
            </a:r>
            <a:r>
              <a:rPr sz="3850" dirty="0">
                <a:latin typeface="Arimo"/>
                <a:cs typeface="Arimo"/>
              </a:rPr>
              <a:t>to </a:t>
            </a:r>
            <a:r>
              <a:rPr sz="3850" spc="-5" dirty="0">
                <a:latin typeface="Arimo"/>
                <a:cs typeface="Arimo"/>
              </a:rPr>
              <a:t>estimate the  number </a:t>
            </a:r>
            <a:r>
              <a:rPr sz="3850" dirty="0">
                <a:latin typeface="Arimo"/>
                <a:cs typeface="Arimo"/>
              </a:rPr>
              <a:t>of </a:t>
            </a:r>
            <a:r>
              <a:rPr sz="3850" spc="-5" dirty="0">
                <a:latin typeface="Arimo"/>
                <a:cs typeface="Arimo"/>
              </a:rPr>
              <a:t>runs </a:t>
            </a:r>
            <a:r>
              <a:rPr sz="3850" spc="5" dirty="0">
                <a:latin typeface="Arimo"/>
                <a:cs typeface="Arimo"/>
              </a:rPr>
              <a:t>m </a:t>
            </a:r>
            <a:r>
              <a:rPr sz="3850" spc="-5" dirty="0">
                <a:latin typeface="Arimo"/>
                <a:cs typeface="Arimo"/>
              </a:rPr>
              <a:t>needed </a:t>
            </a:r>
            <a:r>
              <a:rPr sz="3850" dirty="0">
                <a:latin typeface="Arimo"/>
                <a:cs typeface="Arimo"/>
              </a:rPr>
              <a:t>to </a:t>
            </a:r>
            <a:r>
              <a:rPr sz="3850" spc="-5" dirty="0">
                <a:latin typeface="Arimo"/>
                <a:cs typeface="Arimo"/>
              </a:rPr>
              <a:t>achieve the desired  sampling confidence with </a:t>
            </a:r>
            <a:r>
              <a:rPr sz="3850" dirty="0">
                <a:latin typeface="Arimo"/>
                <a:cs typeface="Arimo"/>
              </a:rPr>
              <a:t>1%</a:t>
            </a:r>
            <a:r>
              <a:rPr sz="3850" spc="15" dirty="0">
                <a:latin typeface="Arimo"/>
                <a:cs typeface="Arimo"/>
              </a:rPr>
              <a:t> </a:t>
            </a:r>
            <a:r>
              <a:rPr sz="3850" spc="-5" dirty="0">
                <a:latin typeface="Arimo"/>
                <a:cs typeface="Arimo"/>
              </a:rPr>
              <a:t>accuracy:</a:t>
            </a:r>
            <a:endParaRPr sz="385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1441" y="670593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4561" y="6422531"/>
            <a:ext cx="10405110" cy="29375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9055">
              <a:lnSpc>
                <a:spcPts val="4570"/>
              </a:lnSpc>
              <a:spcBef>
                <a:spcPts val="300"/>
              </a:spcBef>
            </a:pPr>
            <a:r>
              <a:rPr sz="3850" spc="-5" dirty="0">
                <a:latin typeface="Arimo"/>
                <a:cs typeface="Arimo"/>
              </a:rPr>
              <a:t>where Zα/2 is the standard normal statistic for </a:t>
            </a:r>
            <a:r>
              <a:rPr sz="3850" dirty="0">
                <a:latin typeface="Arimo"/>
                <a:cs typeface="Arimo"/>
              </a:rPr>
              <a:t>a  </a:t>
            </a:r>
            <a:r>
              <a:rPr sz="3850" spc="-5" dirty="0">
                <a:latin typeface="Arimo"/>
                <a:cs typeface="Arimo"/>
              </a:rPr>
              <a:t>two-sided </a:t>
            </a:r>
            <a:r>
              <a:rPr sz="3850" dirty="0">
                <a:latin typeface="Arimo"/>
                <a:cs typeface="Arimo"/>
              </a:rPr>
              <a:t>C </a:t>
            </a:r>
            <a:r>
              <a:rPr sz="3850" spc="-5" dirty="0">
                <a:latin typeface="Arimo"/>
                <a:cs typeface="Arimo"/>
              </a:rPr>
              <a:t>confidence</a:t>
            </a:r>
            <a:endParaRPr sz="3850">
              <a:latin typeface="Arimo"/>
              <a:cs typeface="Arimo"/>
            </a:endParaRPr>
          </a:p>
          <a:p>
            <a:pPr marL="12700" marR="5080">
              <a:lnSpc>
                <a:spcPts val="4580"/>
              </a:lnSpc>
            </a:pPr>
            <a:r>
              <a:rPr sz="3850" dirty="0">
                <a:latin typeface="Arimo"/>
                <a:cs typeface="Arimo"/>
              </a:rPr>
              <a:t>α = (1 − </a:t>
            </a:r>
            <a:r>
              <a:rPr sz="3850" spc="-5" dirty="0">
                <a:latin typeface="Arimo"/>
                <a:cs typeface="Arimo"/>
              </a:rPr>
              <a:t>C), with </a:t>
            </a:r>
            <a:r>
              <a:rPr sz="3850" dirty="0">
                <a:latin typeface="Arimo"/>
                <a:cs typeface="Arimo"/>
              </a:rPr>
              <a:t>C </a:t>
            </a:r>
            <a:r>
              <a:rPr sz="3850" spc="-5" dirty="0">
                <a:latin typeface="Arimo"/>
                <a:cs typeface="Arimo"/>
              </a:rPr>
              <a:t>being the statistical sampling  confidence, commonly set </a:t>
            </a:r>
            <a:r>
              <a:rPr sz="3850" dirty="0">
                <a:latin typeface="Arimo"/>
                <a:cs typeface="Arimo"/>
              </a:rPr>
              <a:t>to</a:t>
            </a:r>
            <a:r>
              <a:rPr sz="3850" spc="10" dirty="0">
                <a:latin typeface="Arimo"/>
                <a:cs typeface="Arimo"/>
              </a:rPr>
              <a:t> </a:t>
            </a:r>
            <a:r>
              <a:rPr sz="3850" dirty="0">
                <a:latin typeface="Arimo"/>
                <a:cs typeface="Arimo"/>
              </a:rPr>
              <a:t>95%,</a:t>
            </a:r>
            <a:endParaRPr sz="3850">
              <a:latin typeface="Arimo"/>
              <a:cs typeface="Arimo"/>
            </a:endParaRPr>
          </a:p>
          <a:p>
            <a:pPr marL="12700">
              <a:lnSpc>
                <a:spcPts val="4425"/>
              </a:lnSpc>
            </a:pPr>
            <a:r>
              <a:rPr sz="3850" spc="-5" dirty="0">
                <a:latin typeface="Arimo"/>
                <a:cs typeface="Arimo"/>
              </a:rPr>
              <a:t>Er(μ) is the standard error </a:t>
            </a:r>
            <a:r>
              <a:rPr sz="3850" dirty="0">
                <a:latin typeface="Arimo"/>
                <a:cs typeface="Arimo"/>
              </a:rPr>
              <a:t>of </a:t>
            </a:r>
            <a:r>
              <a:rPr sz="3850" spc="-5" dirty="0">
                <a:latin typeface="Arimo"/>
                <a:cs typeface="Arimo"/>
              </a:rPr>
              <a:t>the</a:t>
            </a:r>
            <a:r>
              <a:rPr sz="3850" spc="25" dirty="0">
                <a:latin typeface="Arimo"/>
                <a:cs typeface="Arimo"/>
              </a:rPr>
              <a:t> </a:t>
            </a:r>
            <a:r>
              <a:rPr sz="3850" dirty="0">
                <a:latin typeface="Arimo"/>
                <a:cs typeface="Arimo"/>
              </a:rPr>
              <a:t>mean</a:t>
            </a:r>
            <a:endParaRPr sz="385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1441" y="786798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1441" y="903003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74379" y="4762560"/>
            <a:ext cx="4333859" cy="157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72589" y="3957004"/>
            <a:ext cx="6615409" cy="3857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13529" y="500127"/>
            <a:ext cx="606107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CLT</a:t>
            </a:r>
            <a:r>
              <a:rPr sz="6200" b="1" spc="-90" dirty="0">
                <a:solidFill>
                  <a:srgbClr val="383BE3"/>
                </a:solidFill>
                <a:latin typeface="Arimo"/>
                <a:cs typeface="Arimo"/>
              </a:rPr>
              <a:t> </a:t>
            </a:r>
            <a:r>
              <a:rPr sz="6200" b="1" spc="-5" dirty="0">
                <a:solidFill>
                  <a:srgbClr val="383BE3"/>
                </a:solidFill>
                <a:latin typeface="Arimo"/>
                <a:cs typeface="Arimo"/>
              </a:rPr>
              <a:t>Application</a:t>
            </a:r>
            <a:endParaRPr sz="62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3458" y="5557784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5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3458" y="4601870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5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6000" y="4568794"/>
            <a:ext cx="3772535" cy="89217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515"/>
              </a:spcBef>
            </a:pP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COMPUTATIONALLY  INEFFICIENT</a:t>
            </a:r>
            <a:endParaRPr sz="3000">
              <a:latin typeface="Arimo"/>
              <a:cs typeface="Arim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320415" marR="5080" indent="-3308350">
              <a:lnSpc>
                <a:spcPts val="8930"/>
              </a:lnSpc>
              <a:spcBef>
                <a:spcPts val="455"/>
              </a:spcBef>
            </a:pPr>
            <a:r>
              <a:rPr spc="-5" dirty="0"/>
              <a:t>Limitations of Monte Carlo  Simulation</a:t>
            </a:r>
          </a:p>
        </p:txBody>
      </p:sp>
      <p:sp>
        <p:nvSpPr>
          <p:cNvPr id="7" name="object 7"/>
          <p:cNvSpPr/>
          <p:nvPr/>
        </p:nvSpPr>
        <p:spPr>
          <a:xfrm>
            <a:off x="6655951" y="5557784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4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5951" y="4601870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4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21612" y="4555840"/>
            <a:ext cx="4915535" cy="89217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515"/>
              </a:spcBef>
            </a:pP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POOR CONSTRAINTS  RESULT IN POOR</a:t>
            </a:r>
            <a:r>
              <a:rPr sz="3000" spc="-10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OUTPUT</a:t>
            </a:r>
            <a:endParaRPr sz="3000">
              <a:latin typeface="Arimo"/>
              <a:cs typeface="Arim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278445" y="5557784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4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78445" y="4601870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4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455692" y="4568794"/>
            <a:ext cx="4026535" cy="89217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515"/>
              </a:spcBef>
            </a:pP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SOLUTIONS</a:t>
            </a:r>
            <a:r>
              <a:rPr sz="3000" spc="-5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ARE</a:t>
            </a:r>
            <a:r>
              <a:rPr sz="3000" spc="-5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NOT  EXACT</a:t>
            </a:r>
            <a:endParaRPr sz="3000">
              <a:latin typeface="Arimo"/>
              <a:cs typeface="Arim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3458" y="7670962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5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3458" y="6243126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5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78327" y="6292346"/>
            <a:ext cx="4577715" cy="13017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515"/>
              </a:spcBef>
            </a:pP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PRECISION IS</a:t>
            </a:r>
            <a:r>
              <a:rPr sz="3000" spc="-10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DIRECTLY  RELATED TO  COMPUTATIONAL</a:t>
            </a:r>
            <a:r>
              <a:rPr sz="3000" spc="-5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COST</a:t>
            </a:r>
            <a:endParaRPr sz="3000">
              <a:latin typeface="Arimo"/>
              <a:cs typeface="Arim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55951" y="7661452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4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55951" y="6243126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4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21612" y="6292346"/>
            <a:ext cx="4302125" cy="13017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515"/>
              </a:spcBef>
            </a:pP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THE MODEL NEEDS</a:t>
            </a:r>
            <a:r>
              <a:rPr sz="3000" spc="-10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TO  BE CONTINUALLY  UPDATED</a:t>
            </a:r>
            <a:endParaRPr sz="3000">
              <a:latin typeface="Arimo"/>
              <a:cs typeface="Arim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278445" y="7595615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4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78445" y="6243126"/>
            <a:ext cx="4972685" cy="0"/>
          </a:xfrm>
          <a:custGeom>
            <a:avLst/>
            <a:gdLst/>
            <a:ahLst/>
            <a:cxnLst/>
            <a:rect l="l" t="t" r="r" b="b"/>
            <a:pathLst>
              <a:path w="4972684">
                <a:moveTo>
                  <a:pt x="0" y="0"/>
                </a:moveTo>
                <a:lnTo>
                  <a:pt x="497208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348006" y="6197096"/>
            <a:ext cx="3984625" cy="13017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515"/>
              </a:spcBef>
            </a:pP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ONLY USED FOR  EUROPEAN</a:t>
            </a:r>
            <a:r>
              <a:rPr sz="3000" spc="-10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OPTIONS  NOT FOR</a:t>
            </a:r>
            <a:r>
              <a:rPr sz="3000" spc="-6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000" dirty="0">
                <a:solidFill>
                  <a:srgbClr val="FFFFFF"/>
                </a:solidFill>
                <a:latin typeface="Arimo"/>
                <a:cs typeface="Arimo"/>
              </a:rPr>
              <a:t>AMERICAN</a:t>
            </a:r>
            <a:endParaRPr sz="3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48470" y="2177182"/>
            <a:ext cx="5089525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b="1" spc="-5" dirty="0">
                <a:solidFill>
                  <a:srgbClr val="000000"/>
                </a:solidFill>
                <a:latin typeface="Arimo"/>
                <a:cs typeface="Arimo"/>
              </a:rPr>
              <a:t>Thanks</a:t>
            </a:r>
            <a:r>
              <a:rPr sz="10400" b="1" dirty="0">
                <a:solidFill>
                  <a:srgbClr val="000000"/>
                </a:solidFill>
                <a:latin typeface="Arimo"/>
                <a:cs typeface="Arimo"/>
              </a:rPr>
              <a:t>!</a:t>
            </a:r>
            <a:endParaRPr sz="104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7291" y="3177783"/>
            <a:ext cx="14592935" cy="0"/>
          </a:xfrm>
          <a:custGeom>
            <a:avLst/>
            <a:gdLst/>
            <a:ahLst/>
            <a:cxnLst/>
            <a:rect l="l" t="t" r="r" b="b"/>
            <a:pathLst>
              <a:path w="14592935">
                <a:moveTo>
                  <a:pt x="0" y="0"/>
                </a:moveTo>
                <a:lnTo>
                  <a:pt x="1459247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90437" y="808291"/>
            <a:ext cx="6191250" cy="2364740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050">
              <a:latin typeface="Times New Roman"/>
              <a:cs typeface="Times New Roman"/>
            </a:endParaRPr>
          </a:p>
          <a:p>
            <a:pPr marL="1319530" marR="959485" indent="-349250">
              <a:lnSpc>
                <a:spcPts val="4730"/>
              </a:lnSpc>
            </a:pPr>
            <a:r>
              <a:rPr sz="4500" b="1" spc="-5" dirty="0">
                <a:solidFill>
                  <a:srgbClr val="FFFFFF"/>
                </a:solidFill>
                <a:latin typeface="Arimo"/>
                <a:cs typeface="Arimo"/>
              </a:rPr>
              <a:t>MONTE</a:t>
            </a:r>
            <a:r>
              <a:rPr sz="4500" b="1" spc="-9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4500" b="1" spc="-5" dirty="0">
                <a:solidFill>
                  <a:srgbClr val="FFFFFF"/>
                </a:solidFill>
                <a:latin typeface="Arimo"/>
                <a:cs typeface="Arimo"/>
              </a:rPr>
              <a:t>CARLO  SIMULATION</a:t>
            </a:r>
            <a:endParaRPr sz="45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65912" y="1399421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5912" y="1923296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63073" y="1134613"/>
            <a:ext cx="9874250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100"/>
              </a:spcBef>
            </a:pPr>
            <a:r>
              <a:rPr sz="3200" spc="-5" dirty="0"/>
              <a:t>To estimate variables that depend on random factors.  To estimate derivative prices if payoffs depend on final  values of the underlying assets and is</a:t>
            </a:r>
            <a:r>
              <a:rPr sz="3200" spc="-65" dirty="0"/>
              <a:t> </a:t>
            </a:r>
            <a:r>
              <a:rPr sz="3200" spc="-5" dirty="0"/>
              <a:t>path-dependent.</a:t>
            </a:r>
            <a:endParaRPr sz="3200"/>
          </a:p>
        </p:txBody>
      </p:sp>
      <p:sp>
        <p:nvSpPr>
          <p:cNvPr id="8" name="object 8"/>
          <p:cNvSpPr/>
          <p:nvPr/>
        </p:nvSpPr>
        <p:spPr>
          <a:xfrm>
            <a:off x="1295200" y="803528"/>
            <a:ext cx="14592935" cy="0"/>
          </a:xfrm>
          <a:custGeom>
            <a:avLst/>
            <a:gdLst/>
            <a:ahLst/>
            <a:cxnLst/>
            <a:rect l="l" t="t" r="r" b="b"/>
            <a:pathLst>
              <a:path w="14592935">
                <a:moveTo>
                  <a:pt x="0" y="0"/>
                </a:moveTo>
                <a:lnTo>
                  <a:pt x="1459247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3778" y="6362394"/>
            <a:ext cx="8406130" cy="0"/>
          </a:xfrm>
          <a:custGeom>
            <a:avLst/>
            <a:gdLst/>
            <a:ahLst/>
            <a:cxnLst/>
            <a:rect l="l" t="t" r="r" b="b"/>
            <a:pathLst>
              <a:path w="8406130">
                <a:moveTo>
                  <a:pt x="0" y="0"/>
                </a:moveTo>
                <a:lnTo>
                  <a:pt x="8405988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71148" y="5009551"/>
            <a:ext cx="2601595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00"/>
              </a:lnSpc>
            </a:pPr>
            <a:r>
              <a:rPr sz="3800" spc="-5" dirty="0">
                <a:solidFill>
                  <a:srgbClr val="FFFFFF"/>
                </a:solidFill>
                <a:latin typeface="Arimo"/>
                <a:cs typeface="Arimo"/>
              </a:rPr>
              <a:t>Competitor</a:t>
            </a:r>
            <a:r>
              <a:rPr sz="3800" dirty="0">
                <a:solidFill>
                  <a:srgbClr val="FFFFFF"/>
                </a:solidFill>
                <a:latin typeface="Arimo"/>
                <a:cs typeface="Arimo"/>
              </a:rPr>
              <a:t>s</a:t>
            </a:r>
            <a:endParaRPr sz="3800">
              <a:latin typeface="Arimo"/>
              <a:cs typeface="Arim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18475" y="4343460"/>
            <a:ext cx="1143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18475" y="4848285"/>
            <a:ext cx="1143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03579" y="4076119"/>
            <a:ext cx="9565640" cy="20447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3100" spc="-5" dirty="0">
                <a:solidFill>
                  <a:srgbClr val="FFFFFF"/>
                </a:solidFill>
                <a:latin typeface="Arimo"/>
                <a:cs typeface="Arimo"/>
              </a:rPr>
              <a:t>The validity of Monte Carlo relies on this.</a:t>
            </a:r>
            <a:endParaRPr sz="3100">
              <a:latin typeface="Arimo"/>
              <a:cs typeface="Arimo"/>
            </a:endParaRPr>
          </a:p>
          <a:p>
            <a:pPr marL="12700" marR="5080">
              <a:lnSpc>
                <a:spcPts val="3979"/>
              </a:lnSpc>
              <a:spcBef>
                <a:spcPts val="170"/>
              </a:spcBef>
            </a:pPr>
            <a:r>
              <a:rPr sz="3100" dirty="0">
                <a:solidFill>
                  <a:srgbClr val="FFFFFF"/>
                </a:solidFill>
                <a:latin typeface="Arimo"/>
                <a:cs typeface="Arimo"/>
              </a:rPr>
              <a:t>It </a:t>
            </a:r>
            <a:r>
              <a:rPr sz="3100" spc="-5" dirty="0">
                <a:solidFill>
                  <a:srgbClr val="FFFFFF"/>
                </a:solidFill>
                <a:latin typeface="Arimo"/>
                <a:cs typeface="Arimo"/>
              </a:rPr>
              <a:t>ensures that as the number of simulations increases,  the estimated value from the Monte Carlo method  gradually converges </a:t>
            </a:r>
            <a:r>
              <a:rPr sz="3100" dirty="0">
                <a:solidFill>
                  <a:srgbClr val="FFFFFF"/>
                </a:solidFill>
                <a:latin typeface="Arimo"/>
                <a:cs typeface="Arimo"/>
              </a:rPr>
              <a:t>to </a:t>
            </a:r>
            <a:r>
              <a:rPr sz="3100" spc="-5" dirty="0">
                <a:solidFill>
                  <a:srgbClr val="FFFFFF"/>
                </a:solidFill>
                <a:latin typeface="Arimo"/>
                <a:cs typeface="Arimo"/>
              </a:rPr>
              <a:t>the actual</a:t>
            </a:r>
            <a:r>
              <a:rPr sz="3100" spc="-2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100" spc="-5" dirty="0">
                <a:solidFill>
                  <a:srgbClr val="FFFFFF"/>
                </a:solidFill>
                <a:latin typeface="Arimo"/>
                <a:cs typeface="Arimo"/>
              </a:rPr>
              <a:t>value.</a:t>
            </a:r>
            <a:endParaRPr sz="3100">
              <a:latin typeface="Arimo"/>
              <a:cs typeface="Arim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3778" y="4001017"/>
            <a:ext cx="8406130" cy="0"/>
          </a:xfrm>
          <a:custGeom>
            <a:avLst/>
            <a:gdLst/>
            <a:ahLst/>
            <a:cxnLst/>
            <a:rect l="l" t="t" r="r" b="b"/>
            <a:pathLst>
              <a:path w="8406130">
                <a:moveTo>
                  <a:pt x="0" y="0"/>
                </a:moveTo>
                <a:lnTo>
                  <a:pt x="8405988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57291" y="7381585"/>
            <a:ext cx="14592935" cy="0"/>
          </a:xfrm>
          <a:custGeom>
            <a:avLst/>
            <a:gdLst/>
            <a:ahLst/>
            <a:cxnLst/>
            <a:rect l="l" t="t" r="r" b="b"/>
            <a:pathLst>
              <a:path w="14592935">
                <a:moveTo>
                  <a:pt x="0" y="0"/>
                </a:moveTo>
                <a:lnTo>
                  <a:pt x="1459247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5200" y="9775606"/>
            <a:ext cx="14592935" cy="0"/>
          </a:xfrm>
          <a:custGeom>
            <a:avLst/>
            <a:gdLst/>
            <a:ahLst/>
            <a:cxnLst/>
            <a:rect l="l" t="t" r="r" b="b"/>
            <a:pathLst>
              <a:path w="14592935">
                <a:moveTo>
                  <a:pt x="0" y="0"/>
                </a:moveTo>
                <a:lnTo>
                  <a:pt x="14592475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52528" y="4001017"/>
            <a:ext cx="6191250" cy="236156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4700">
              <a:latin typeface="Times New Roman"/>
              <a:cs typeface="Times New Roman"/>
            </a:endParaRPr>
          </a:p>
          <a:p>
            <a:pPr marL="1590675" marR="942340" indent="-762000">
              <a:lnSpc>
                <a:spcPts val="4730"/>
              </a:lnSpc>
              <a:spcBef>
                <a:spcPts val="5"/>
              </a:spcBef>
            </a:pPr>
            <a:r>
              <a:rPr sz="4500" b="1" spc="-5" dirty="0">
                <a:solidFill>
                  <a:srgbClr val="FFFFFF"/>
                </a:solidFill>
                <a:latin typeface="Arimo"/>
                <a:cs typeface="Arimo"/>
              </a:rPr>
              <a:t>LAW OF</a:t>
            </a:r>
            <a:r>
              <a:rPr sz="4500" b="1" spc="-9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4500" b="1" spc="-5" dirty="0">
                <a:solidFill>
                  <a:srgbClr val="FFFFFF"/>
                </a:solidFill>
                <a:latin typeface="Arimo"/>
                <a:cs typeface="Arimo"/>
              </a:rPr>
              <a:t>LARGE  NUMBERS</a:t>
            </a:r>
            <a:endParaRPr sz="4500">
              <a:latin typeface="Arimo"/>
              <a:cs typeface="Arim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2528" y="7386347"/>
            <a:ext cx="6191250" cy="2381250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150">
              <a:latin typeface="Times New Roman"/>
              <a:cs typeface="Times New Roman"/>
            </a:endParaRPr>
          </a:p>
          <a:p>
            <a:pPr marL="1606550" marR="958215" indent="-762000">
              <a:lnSpc>
                <a:spcPts val="4730"/>
              </a:lnSpc>
            </a:pPr>
            <a:r>
              <a:rPr sz="4500" b="1" spc="-5" dirty="0">
                <a:solidFill>
                  <a:srgbClr val="FFFFFF"/>
                </a:solidFill>
                <a:latin typeface="Arimo"/>
                <a:cs typeface="Arimo"/>
              </a:rPr>
              <a:t>CENTRAL</a:t>
            </a:r>
            <a:r>
              <a:rPr sz="4500" b="1" spc="-9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4500" b="1" spc="-5" dirty="0">
                <a:solidFill>
                  <a:srgbClr val="FFFFFF"/>
                </a:solidFill>
                <a:latin typeface="Arimo"/>
                <a:cs typeface="Arimo"/>
              </a:rPr>
              <a:t>LIMIT  THEOREM</a:t>
            </a:r>
            <a:endParaRPr sz="4500">
              <a:latin typeface="Arimo"/>
              <a:cs typeface="Arim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18475" y="8283336"/>
            <a:ext cx="11430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03579" y="8015994"/>
            <a:ext cx="8996680" cy="1035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900"/>
              </a:lnSpc>
              <a:spcBef>
                <a:spcPts val="95"/>
              </a:spcBef>
            </a:pPr>
            <a:r>
              <a:rPr sz="3100" spc="-5" dirty="0">
                <a:solidFill>
                  <a:srgbClr val="FFFFFF"/>
                </a:solidFill>
                <a:latin typeface="Arimo"/>
                <a:cs typeface="Arimo"/>
              </a:rPr>
              <a:t>Gives the error estimation range of the Monte Carlo  model.</a:t>
            </a:r>
            <a:endParaRPr sz="3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25" y="6219"/>
            <a:ext cx="18278475" cy="10281285"/>
            <a:chOff x="9525" y="6219"/>
            <a:chExt cx="18278475" cy="10281285"/>
          </a:xfrm>
        </p:grpSpPr>
        <p:sp>
          <p:nvSpPr>
            <p:cNvPr id="3" name="object 3"/>
            <p:cNvSpPr/>
            <p:nvPr/>
          </p:nvSpPr>
          <p:spPr>
            <a:xfrm>
              <a:off x="9143992" y="6219"/>
              <a:ext cx="9525" cy="10281285"/>
            </a:xfrm>
            <a:custGeom>
              <a:avLst/>
              <a:gdLst/>
              <a:ahLst/>
              <a:cxnLst/>
              <a:rect l="l" t="t" r="r" b="b"/>
              <a:pathLst>
                <a:path w="9525" h="10281285">
                  <a:moveTo>
                    <a:pt x="9525" y="10280779"/>
                  </a:moveTo>
                  <a:lnTo>
                    <a:pt x="0" y="10280779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10280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25" y="3616207"/>
              <a:ext cx="9143999" cy="64484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69340" y="4309749"/>
              <a:ext cx="9118628" cy="5688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6434" y="469254"/>
            <a:ext cx="8477250" cy="237172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238760" rIns="0" bIns="0" rtlCol="0">
            <a:spAutoFit/>
          </a:bodyPr>
          <a:lstStyle/>
          <a:p>
            <a:pPr algn="ctr">
              <a:lnSpc>
                <a:spcPts val="5210"/>
              </a:lnSpc>
              <a:spcBef>
                <a:spcPts val="1880"/>
              </a:spcBef>
            </a:pPr>
            <a:r>
              <a:rPr sz="4600" spc="-5" dirty="0">
                <a:solidFill>
                  <a:srgbClr val="FFFFFF"/>
                </a:solidFill>
                <a:latin typeface="Arimo"/>
                <a:cs typeface="Arimo"/>
              </a:rPr>
              <a:t>Law of Large</a:t>
            </a:r>
            <a:r>
              <a:rPr sz="4600" spc="-3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4600" spc="-5" dirty="0">
                <a:solidFill>
                  <a:srgbClr val="FFFFFF"/>
                </a:solidFill>
                <a:latin typeface="Arimo"/>
                <a:cs typeface="Arimo"/>
              </a:rPr>
              <a:t>Numbers:</a:t>
            </a:r>
            <a:endParaRPr sz="4600">
              <a:latin typeface="Arimo"/>
              <a:cs typeface="Arimo"/>
            </a:endParaRPr>
          </a:p>
          <a:p>
            <a:pPr marL="121920" marR="114300" algn="ctr">
              <a:lnSpc>
                <a:spcPts val="4130"/>
              </a:lnSpc>
              <a:spcBef>
                <a:spcPts val="285"/>
              </a:spcBef>
              <a:tabLst>
                <a:tab pos="1443355" algn="l"/>
                <a:tab pos="2104390" algn="l"/>
                <a:tab pos="2160270" algn="l"/>
                <a:tab pos="3370579" algn="l"/>
                <a:tab pos="3509010" algn="l"/>
                <a:tab pos="4553585" algn="l"/>
                <a:tab pos="4967605" algn="l"/>
                <a:tab pos="5518150" algn="l"/>
                <a:tab pos="6344285" algn="l"/>
              </a:tabLst>
            </a:pPr>
            <a:r>
              <a:rPr sz="3900" dirty="0">
                <a:solidFill>
                  <a:srgbClr val="FFFFFF"/>
                </a:solidFill>
                <a:latin typeface="Arimo"/>
                <a:cs typeface="Arimo"/>
              </a:rPr>
              <a:t>obtained		result	closer	to	the	expected  value	as	more	trials	performed</a:t>
            </a:r>
            <a:endParaRPr sz="39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49566" y="469254"/>
            <a:ext cx="8258175" cy="237172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325120" rIns="0" bIns="0" rtlCol="0">
            <a:spAutoFit/>
          </a:bodyPr>
          <a:lstStyle/>
          <a:p>
            <a:pPr marL="561975" marR="556895" algn="ctr">
              <a:lnSpc>
                <a:spcPct val="87600"/>
              </a:lnSpc>
              <a:spcBef>
                <a:spcPts val="2560"/>
              </a:spcBef>
              <a:tabLst>
                <a:tab pos="2296160" algn="l"/>
                <a:tab pos="2626995" algn="l"/>
                <a:tab pos="3314700" algn="l"/>
                <a:tab pos="4747260" algn="l"/>
                <a:tab pos="7169784" algn="l"/>
              </a:tabLst>
            </a:pPr>
            <a:r>
              <a:rPr sz="4600" spc="-5" dirty="0">
                <a:solidFill>
                  <a:srgbClr val="FFFFFF"/>
                </a:solidFill>
                <a:latin typeface="Arimo"/>
                <a:cs typeface="Arimo"/>
              </a:rPr>
              <a:t>Central Limit Theorem:  </a:t>
            </a:r>
            <a:r>
              <a:rPr sz="3900" dirty="0">
                <a:solidFill>
                  <a:srgbClr val="FFFFFF"/>
                </a:solidFill>
                <a:latin typeface="Arimo"/>
                <a:cs typeface="Arimo"/>
              </a:rPr>
              <a:t>standard	deviation	decreases	as  sample	size	increases.</a:t>
            </a:r>
            <a:endParaRPr sz="39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6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00" y="2762062"/>
            <a:ext cx="10458450" cy="1050290"/>
            <a:chOff x="1028700" y="2762062"/>
            <a:chExt cx="10458450" cy="1050290"/>
          </a:xfrm>
        </p:grpSpPr>
        <p:sp>
          <p:nvSpPr>
            <p:cNvPr id="4" name="object 4"/>
            <p:cNvSpPr/>
            <p:nvPr/>
          </p:nvSpPr>
          <p:spPr>
            <a:xfrm>
              <a:off x="1028700" y="2771585"/>
              <a:ext cx="10458450" cy="1028700"/>
            </a:xfrm>
            <a:custGeom>
              <a:avLst/>
              <a:gdLst/>
              <a:ahLst/>
              <a:cxnLst/>
              <a:rect l="l" t="t" r="r" b="b"/>
              <a:pathLst>
                <a:path w="10458450" h="1028700">
                  <a:moveTo>
                    <a:pt x="10458450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10458450" y="0"/>
                  </a:lnTo>
                  <a:lnTo>
                    <a:pt x="10458450" y="1028700"/>
                  </a:lnTo>
                  <a:close/>
                </a:path>
              </a:pathLst>
            </a:custGeom>
            <a:solidFill>
              <a:srgbClr val="383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3460" y="2766824"/>
              <a:ext cx="10449560" cy="0"/>
            </a:xfrm>
            <a:custGeom>
              <a:avLst/>
              <a:gdLst/>
              <a:ahLst/>
              <a:cxnLst/>
              <a:rect l="l" t="t" r="r" b="b"/>
              <a:pathLst>
                <a:path w="10449560">
                  <a:moveTo>
                    <a:pt x="0" y="0"/>
                  </a:moveTo>
                  <a:lnTo>
                    <a:pt x="10449063" y="0"/>
                  </a:lnTo>
                </a:path>
              </a:pathLst>
            </a:custGeom>
            <a:ln w="9525">
              <a:solidFill>
                <a:srgbClr val="75B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3460" y="3807591"/>
              <a:ext cx="10449560" cy="0"/>
            </a:xfrm>
            <a:custGeom>
              <a:avLst/>
              <a:gdLst/>
              <a:ahLst/>
              <a:cxnLst/>
              <a:rect l="l" t="t" r="r" b="b"/>
              <a:pathLst>
                <a:path w="10449560">
                  <a:moveTo>
                    <a:pt x="0" y="0"/>
                  </a:moveTo>
                  <a:lnTo>
                    <a:pt x="10449063" y="0"/>
                  </a:lnTo>
                </a:path>
              </a:pathLst>
            </a:custGeom>
            <a:ln w="9525">
              <a:solidFill>
                <a:srgbClr val="75B4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33461" y="8218444"/>
            <a:ext cx="10601960" cy="0"/>
          </a:xfrm>
          <a:custGeom>
            <a:avLst/>
            <a:gdLst/>
            <a:ahLst/>
            <a:cxnLst/>
            <a:rect l="l" t="t" r="r" b="b"/>
            <a:pathLst>
              <a:path w="10601960">
                <a:moveTo>
                  <a:pt x="0" y="0"/>
                </a:moveTo>
                <a:lnTo>
                  <a:pt x="10601480" y="0"/>
                </a:lnTo>
              </a:path>
            </a:pathLst>
          </a:custGeom>
          <a:ln w="9525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016770" y="3833926"/>
            <a:ext cx="5791199" cy="4391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28700" y="2948250"/>
            <a:ext cx="104584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FFFFFF"/>
                </a:solidFill>
                <a:latin typeface="Arimo"/>
                <a:cs typeface="Arimo"/>
              </a:rPr>
              <a:t>Monte Carlo in</a:t>
            </a:r>
            <a:r>
              <a:rPr sz="3800" b="1" spc="-1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800" b="1" spc="-5" dirty="0">
                <a:solidFill>
                  <a:srgbClr val="FFFFFF"/>
                </a:solidFill>
                <a:latin typeface="Arimo"/>
                <a:cs typeface="Arimo"/>
              </a:rPr>
              <a:t>Math</a:t>
            </a:r>
            <a:endParaRPr sz="3800">
              <a:latin typeface="Arimo"/>
              <a:cs typeface="Arim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2675" y="5204454"/>
            <a:ext cx="102419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35170" algn="l"/>
                <a:tab pos="6060440" algn="l"/>
                <a:tab pos="8500745" algn="l"/>
                <a:tab pos="9517380" algn="l"/>
              </a:tabLst>
            </a:pPr>
            <a:r>
              <a:rPr sz="7200" dirty="0">
                <a:solidFill>
                  <a:srgbClr val="FFFFFF"/>
                </a:solidFill>
                <a:latin typeface="Arimo"/>
                <a:cs typeface="Arimo"/>
              </a:rPr>
              <a:t>Estimating	the	value	of	pi</a:t>
            </a:r>
            <a:endParaRPr sz="72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3424" y="1105963"/>
            <a:ext cx="0" cy="4315460"/>
          </a:xfrm>
          <a:custGeom>
            <a:avLst/>
            <a:gdLst/>
            <a:ahLst/>
            <a:cxnLst/>
            <a:rect l="l" t="t" r="r" b="b"/>
            <a:pathLst>
              <a:path h="4315460">
                <a:moveTo>
                  <a:pt x="0" y="4314893"/>
                </a:moveTo>
                <a:lnTo>
                  <a:pt x="0" y="0"/>
                </a:lnTo>
              </a:path>
            </a:pathLst>
          </a:custGeom>
          <a:ln w="9530">
            <a:solidFill>
              <a:srgbClr val="75B4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9241" y="1190496"/>
            <a:ext cx="8000999" cy="7905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06920" y="6110992"/>
            <a:ext cx="4704715" cy="57150"/>
          </a:xfrm>
          <a:custGeom>
            <a:avLst/>
            <a:gdLst/>
            <a:ahLst/>
            <a:cxnLst/>
            <a:rect l="l" t="t" r="r" b="b"/>
            <a:pathLst>
              <a:path w="4704715" h="57150">
                <a:moveTo>
                  <a:pt x="4704454" y="57150"/>
                </a:moveTo>
                <a:lnTo>
                  <a:pt x="0" y="57150"/>
                </a:lnTo>
                <a:lnTo>
                  <a:pt x="0" y="0"/>
                </a:lnTo>
                <a:lnTo>
                  <a:pt x="4704454" y="0"/>
                </a:lnTo>
                <a:lnTo>
                  <a:pt x="4704454" y="57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25487" y="2466715"/>
            <a:ext cx="7541259" cy="448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900"/>
              </a:lnSpc>
              <a:spcBef>
                <a:spcPts val="100"/>
              </a:spcBef>
            </a:pPr>
            <a:r>
              <a:rPr sz="4400" dirty="0">
                <a:solidFill>
                  <a:srgbClr val="FFFFFF"/>
                </a:solidFill>
                <a:latin typeface="Arimo"/>
                <a:cs typeface="Arimo"/>
              </a:rPr>
              <a:t>A </a:t>
            </a:r>
            <a:r>
              <a:rPr sz="4400" spc="-5" dirty="0">
                <a:solidFill>
                  <a:srgbClr val="FFFFFF"/>
                </a:solidFill>
                <a:latin typeface="Arimo"/>
                <a:cs typeface="Arimo"/>
              </a:rPr>
              <a:t>random generator is used to  generate points in the square.  </a:t>
            </a:r>
            <a:r>
              <a:rPr sz="4600" spc="-5" dirty="0">
                <a:solidFill>
                  <a:srgbClr val="FFFFFF"/>
                </a:solidFill>
                <a:latin typeface="Arimo"/>
                <a:cs typeface="Arimo"/>
              </a:rPr>
              <a:t>Some points may also </a:t>
            </a:r>
            <a:r>
              <a:rPr sz="4600" dirty="0">
                <a:solidFill>
                  <a:srgbClr val="FFFFFF"/>
                </a:solidFill>
                <a:latin typeface="Arimo"/>
                <a:cs typeface="Arimo"/>
              </a:rPr>
              <a:t>lie in  </a:t>
            </a:r>
            <a:r>
              <a:rPr sz="4600" spc="-5" dirty="0">
                <a:solidFill>
                  <a:srgbClr val="FFFFFF"/>
                </a:solidFill>
                <a:latin typeface="Arimo"/>
                <a:cs typeface="Arimo"/>
              </a:rPr>
              <a:t>the</a:t>
            </a:r>
            <a:r>
              <a:rPr sz="4600" spc="-1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4600" spc="-5" dirty="0">
                <a:solidFill>
                  <a:srgbClr val="FFFFFF"/>
                </a:solidFill>
                <a:latin typeface="Arimo"/>
                <a:cs typeface="Arimo"/>
              </a:rPr>
              <a:t>circle.</a:t>
            </a:r>
            <a:endParaRPr sz="46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6109970" algn="l"/>
              </a:tabLst>
            </a:pPr>
            <a:r>
              <a:rPr sz="4600" dirty="0">
                <a:solidFill>
                  <a:srgbClr val="FFFFFF"/>
                </a:solidFill>
                <a:latin typeface="Arimo"/>
                <a:cs typeface="Arimo"/>
              </a:rPr>
              <a:t>π = </a:t>
            </a:r>
            <a:r>
              <a:rPr sz="4600" spc="-810" dirty="0">
                <a:solidFill>
                  <a:srgbClr val="FFFFFF"/>
                </a:solidFill>
                <a:latin typeface="FreeSerif"/>
                <a:cs typeface="FreeSerif"/>
              </a:rPr>
              <a:t>𝑃𝑜𝑖𝑛𝑡𝑠  </a:t>
            </a:r>
            <a:r>
              <a:rPr sz="4600" spc="-550" dirty="0">
                <a:solidFill>
                  <a:srgbClr val="FFFFFF"/>
                </a:solidFill>
                <a:latin typeface="FreeSerif"/>
                <a:cs typeface="FreeSerif"/>
              </a:rPr>
              <a:t> </a:t>
            </a:r>
            <a:r>
              <a:rPr sz="4600" spc="-885" dirty="0">
                <a:solidFill>
                  <a:srgbClr val="FFFFFF"/>
                </a:solidFill>
                <a:latin typeface="FreeSerif"/>
                <a:cs typeface="FreeSerif"/>
              </a:rPr>
              <a:t>𝐼𝑛𝑠𝑖𝑑𝑒   </a:t>
            </a:r>
            <a:r>
              <a:rPr sz="4600" spc="-665" dirty="0">
                <a:solidFill>
                  <a:srgbClr val="FFFFFF"/>
                </a:solidFill>
                <a:latin typeface="FreeSerif"/>
                <a:cs typeface="FreeSerif"/>
              </a:rPr>
              <a:t> </a:t>
            </a:r>
            <a:r>
              <a:rPr sz="4600" spc="-850" dirty="0">
                <a:solidFill>
                  <a:srgbClr val="FFFFFF"/>
                </a:solidFill>
                <a:latin typeface="FreeSerif"/>
                <a:cs typeface="FreeSerif"/>
              </a:rPr>
              <a:t>𝐶𝑖𝑟𝑐𝑙𝑒	</a:t>
            </a:r>
            <a:r>
              <a:rPr sz="4600" dirty="0">
                <a:solidFill>
                  <a:srgbClr val="FFFFFF"/>
                </a:solidFill>
                <a:latin typeface="Arimo"/>
                <a:cs typeface="Arimo"/>
              </a:rPr>
              <a:t>*</a:t>
            </a:r>
            <a:r>
              <a:rPr sz="4600" spc="-20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4600" dirty="0">
                <a:solidFill>
                  <a:srgbClr val="FFFFFF"/>
                </a:solidFill>
                <a:latin typeface="Arimo"/>
                <a:cs typeface="Arimo"/>
              </a:rPr>
              <a:t>4</a:t>
            </a:r>
            <a:endParaRPr sz="4600">
              <a:latin typeface="Arimo"/>
              <a:cs typeface="Arimo"/>
            </a:endParaRPr>
          </a:p>
          <a:p>
            <a:pPr marR="442595" algn="ctr">
              <a:lnSpc>
                <a:spcPct val="100000"/>
              </a:lnSpc>
              <a:spcBef>
                <a:spcPts val="405"/>
              </a:spcBef>
            </a:pPr>
            <a:r>
              <a:rPr sz="4600" spc="-819" dirty="0">
                <a:solidFill>
                  <a:srgbClr val="FFFFFF"/>
                </a:solidFill>
                <a:latin typeface="FreeSerif"/>
                <a:cs typeface="FreeSerif"/>
              </a:rPr>
              <a:t>𝑇𝑜𝑡𝑎𝑙 </a:t>
            </a:r>
            <a:r>
              <a:rPr sz="4600" spc="-105" dirty="0">
                <a:solidFill>
                  <a:srgbClr val="FFFFFF"/>
                </a:solidFill>
                <a:latin typeface="FreeSerif"/>
                <a:cs typeface="FreeSerif"/>
              </a:rPr>
              <a:t>𝑁𝑜 </a:t>
            </a:r>
            <a:r>
              <a:rPr sz="4600" spc="-465" dirty="0">
                <a:solidFill>
                  <a:srgbClr val="FFFFFF"/>
                </a:solidFill>
                <a:latin typeface="FreeSerif"/>
                <a:cs typeface="FreeSerif"/>
              </a:rPr>
              <a:t>𝑂𝑓</a:t>
            </a:r>
            <a:r>
              <a:rPr sz="4600" spc="-400" dirty="0">
                <a:solidFill>
                  <a:srgbClr val="FFFFFF"/>
                </a:solidFill>
                <a:latin typeface="FreeSerif"/>
                <a:cs typeface="FreeSerif"/>
              </a:rPr>
              <a:t> </a:t>
            </a:r>
            <a:r>
              <a:rPr sz="4600" spc="-810" dirty="0">
                <a:solidFill>
                  <a:srgbClr val="FFFFFF"/>
                </a:solidFill>
                <a:latin typeface="FreeSerif"/>
                <a:cs typeface="FreeSerif"/>
              </a:rPr>
              <a:t>𝑃𝑜𝑖𝑛𝑡𝑠</a:t>
            </a:r>
            <a:endParaRPr sz="4600">
              <a:latin typeface="FreeSerif"/>
              <a:cs typeface="Free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51DF90-9EFA-4FC6-8A82-61713CD5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55250"/>
            <a:ext cx="17602200" cy="9893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3992" y="6219"/>
            <a:ext cx="8943975" cy="10281285"/>
            <a:chOff x="9143992" y="6219"/>
            <a:chExt cx="8943975" cy="10281285"/>
          </a:xfrm>
        </p:grpSpPr>
        <p:sp>
          <p:nvSpPr>
            <p:cNvPr id="3" name="object 3"/>
            <p:cNvSpPr/>
            <p:nvPr/>
          </p:nvSpPr>
          <p:spPr>
            <a:xfrm>
              <a:off x="9143992" y="6219"/>
              <a:ext cx="9525" cy="10281285"/>
            </a:xfrm>
            <a:custGeom>
              <a:avLst/>
              <a:gdLst/>
              <a:ahLst/>
              <a:cxnLst/>
              <a:rect l="l" t="t" r="r" b="b"/>
              <a:pathLst>
                <a:path w="9525" h="10281285">
                  <a:moveTo>
                    <a:pt x="9525" y="10280779"/>
                  </a:moveTo>
                  <a:lnTo>
                    <a:pt x="0" y="10280779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10280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3999" y="3689390"/>
              <a:ext cx="8943959" cy="60769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434" y="469257"/>
            <a:ext cx="8477250" cy="237172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553085" rIns="0" bIns="0" rtlCol="0">
            <a:spAutoFit/>
          </a:bodyPr>
          <a:lstStyle/>
          <a:p>
            <a:pPr marL="3364865" marR="117475" indent="-3240405">
              <a:lnSpc>
                <a:spcPts val="4730"/>
              </a:lnSpc>
              <a:spcBef>
                <a:spcPts val="4355"/>
              </a:spcBef>
              <a:tabLst>
                <a:tab pos="2824480" algn="l"/>
                <a:tab pos="3999865" algn="l"/>
                <a:tab pos="4349750" algn="l"/>
                <a:tab pos="4985385" algn="l"/>
                <a:tab pos="5588635" algn="l"/>
                <a:tab pos="6318885" algn="l"/>
              </a:tabLst>
            </a:pPr>
            <a:r>
              <a:rPr sz="4500" dirty="0"/>
              <a:t>Estimated	value	of	pi	vs	Number  of	runs</a:t>
            </a:r>
            <a:endParaRPr sz="4500"/>
          </a:p>
        </p:txBody>
      </p:sp>
      <p:sp>
        <p:nvSpPr>
          <p:cNvPr id="6" name="object 6"/>
          <p:cNvSpPr txBox="1"/>
          <p:nvPr/>
        </p:nvSpPr>
        <p:spPr>
          <a:xfrm>
            <a:off x="9549566" y="469257"/>
            <a:ext cx="8258175" cy="2371725"/>
          </a:xfrm>
          <a:prstGeom prst="rect">
            <a:avLst/>
          </a:prstGeom>
          <a:solidFill>
            <a:srgbClr val="383BE3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5200">
              <a:latin typeface="Times New Roman"/>
              <a:cs typeface="Times New Roman"/>
            </a:endParaRPr>
          </a:p>
          <a:p>
            <a:pPr marL="522605">
              <a:lnSpc>
                <a:spcPct val="100000"/>
              </a:lnSpc>
              <a:spcBef>
                <a:spcPts val="5"/>
              </a:spcBef>
              <a:tabLst>
                <a:tab pos="1951355" algn="l"/>
                <a:tab pos="2681605" algn="l"/>
                <a:tab pos="4777740" algn="l"/>
                <a:tab pos="5413375" algn="l"/>
              </a:tabLst>
            </a:pPr>
            <a:r>
              <a:rPr sz="4500" dirty="0">
                <a:solidFill>
                  <a:srgbClr val="FFFFFF"/>
                </a:solidFill>
                <a:latin typeface="Arimo"/>
                <a:cs typeface="Arimo"/>
              </a:rPr>
              <a:t>Error	vs	number	of	iterations</a:t>
            </a:r>
            <a:endParaRPr sz="4500">
              <a:latin typeface="Arimo"/>
              <a:cs typeface="Arim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8900" y="3272674"/>
            <a:ext cx="8052370" cy="6153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2948247"/>
            <a:ext cx="104584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FFFFFF"/>
                </a:solidFill>
                <a:latin typeface="Arimo"/>
                <a:cs typeface="Arimo"/>
              </a:rPr>
              <a:t>Monte Carlo in</a:t>
            </a:r>
            <a:r>
              <a:rPr sz="3800" b="1" spc="-15" dirty="0">
                <a:solidFill>
                  <a:srgbClr val="FFFFFF"/>
                </a:solidFill>
                <a:latin typeface="Arimo"/>
                <a:cs typeface="Arimo"/>
              </a:rPr>
              <a:t> </a:t>
            </a:r>
            <a:r>
              <a:rPr sz="3800" b="1" spc="-5" dirty="0">
                <a:solidFill>
                  <a:srgbClr val="FFFFFF"/>
                </a:solidFill>
                <a:latin typeface="Arimo"/>
                <a:cs typeface="Arimo"/>
              </a:rPr>
              <a:t>Probability</a:t>
            </a:r>
            <a:endParaRPr sz="38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675" y="4656759"/>
            <a:ext cx="8361045" cy="22180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3367404" algn="l"/>
                <a:tab pos="5247640" algn="l"/>
              </a:tabLst>
            </a:pPr>
            <a:r>
              <a:rPr sz="7200" dirty="0">
                <a:solidFill>
                  <a:srgbClr val="FFFFFF"/>
                </a:solidFill>
                <a:latin typeface="Arimo"/>
                <a:cs typeface="Arimo"/>
              </a:rPr>
              <a:t>Dealing	with	random  variables</a:t>
            </a:r>
            <a:endParaRPr sz="72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59132" y="4113031"/>
            <a:ext cx="5829299" cy="411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1044</Words>
  <Application>Microsoft Office PowerPoint</Application>
  <PresentationFormat>Custom</PresentationFormat>
  <Paragraphs>137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Arial Black</vt:lpstr>
      <vt:lpstr>Arimo</vt:lpstr>
      <vt:lpstr>Calibri</vt:lpstr>
      <vt:lpstr>DejaVu Sans</vt:lpstr>
      <vt:lpstr>FreeSerif</vt:lpstr>
      <vt:lpstr>Noto Sans</vt:lpstr>
      <vt:lpstr>Times New Roman</vt:lpstr>
      <vt:lpstr>Verdana</vt:lpstr>
      <vt:lpstr>Office Theme</vt:lpstr>
      <vt:lpstr>Call Option Pricing Model</vt:lpstr>
      <vt:lpstr>MONTE CARLO APPLICATION  IN MATH</vt:lpstr>
      <vt:lpstr>To estimate variables that depend on random factors.  To estimate derivative prices if payoffs depend on final  values of the underlying assets and is path-dependent.</vt:lpstr>
      <vt:lpstr>PowerPoint Presentation</vt:lpstr>
      <vt:lpstr>PowerPoint Presentation</vt:lpstr>
      <vt:lpstr>PowerPoint Presentation</vt:lpstr>
      <vt:lpstr>PowerPoint Presentation</vt:lpstr>
      <vt:lpstr>Estimated value of pi vs Number  of runs</vt:lpstr>
      <vt:lpstr>PowerPoint Presentation</vt:lpstr>
      <vt:lpstr>Problem Statement</vt:lpstr>
      <vt:lpstr>Expected Value</vt:lpstr>
      <vt:lpstr>The probability of the stock  price going to 102 before  going to 96?</vt:lpstr>
      <vt:lpstr>Probability Transition Graph</vt:lpstr>
      <vt:lpstr>Solving futher..</vt:lpstr>
      <vt:lpstr>Monte Carlo Method</vt:lpstr>
      <vt:lpstr>PowerPoint Presentation</vt:lpstr>
      <vt:lpstr>Black-Scholes  Model</vt:lpstr>
      <vt:lpstr>Assumptions</vt:lpstr>
      <vt:lpstr>PowerPoint Presentation</vt:lpstr>
      <vt:lpstr>Black Scholes Code</vt:lpstr>
      <vt:lpstr>PowerPoint Presentation</vt:lpstr>
      <vt:lpstr>Random Walk Theory</vt:lpstr>
      <vt:lpstr>Monte Carlo Model</vt:lpstr>
      <vt:lpstr>Monte Carlo in Action for  given underlying</vt:lpstr>
      <vt:lpstr>Plots of Call Option Premium vs No. of simulations</vt:lpstr>
      <vt:lpstr>Trade-off in Monte Carlo</vt:lpstr>
      <vt:lpstr>CLT Application</vt:lpstr>
      <vt:lpstr>Limitations of Monte Carlo  Simulation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 Option Pricing Model</dc:title>
  <dc:creator>khushi singhvi</dc:creator>
  <cp:lastModifiedBy>KHUSHI RAJESH SINGHVI</cp:lastModifiedBy>
  <cp:revision>1</cp:revision>
  <dcterms:created xsi:type="dcterms:W3CDTF">2022-06-20T15:51:44Z</dcterms:created>
  <dcterms:modified xsi:type="dcterms:W3CDTF">2022-06-20T15:54:24Z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2022-06-20T00:00:00Z</vt:filetime>
  </property>
</Properties>
</file>